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8"/>
  </p:notesMasterIdLst>
  <p:handoutMasterIdLst>
    <p:handoutMasterId r:id="rId29"/>
  </p:handoutMasterIdLst>
  <p:sldIdLst>
    <p:sldId id="259" r:id="rId5"/>
    <p:sldId id="270" r:id="rId6"/>
    <p:sldId id="337" r:id="rId7"/>
    <p:sldId id="313" r:id="rId8"/>
    <p:sldId id="338" r:id="rId9"/>
    <p:sldId id="311" r:id="rId10"/>
    <p:sldId id="331" r:id="rId11"/>
    <p:sldId id="344" r:id="rId12"/>
    <p:sldId id="348" r:id="rId13"/>
    <p:sldId id="343" r:id="rId14"/>
    <p:sldId id="339" r:id="rId15"/>
    <p:sldId id="334" r:id="rId16"/>
    <p:sldId id="340" r:id="rId17"/>
    <p:sldId id="335" r:id="rId18"/>
    <p:sldId id="326" r:id="rId19"/>
    <p:sldId id="341" r:id="rId20"/>
    <p:sldId id="323" r:id="rId21"/>
    <p:sldId id="342" r:id="rId22"/>
    <p:sldId id="347" r:id="rId23"/>
    <p:sldId id="345" r:id="rId24"/>
    <p:sldId id="333" r:id="rId25"/>
    <p:sldId id="349" r:id="rId26"/>
    <p:sldId id="299" r:id="rId27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0DDB356B-7DFF-46B3-ADCF-5041CB08C21B}">
          <p14:sldIdLst>
            <p14:sldId id="259"/>
            <p14:sldId id="270"/>
            <p14:sldId id="337"/>
            <p14:sldId id="313"/>
            <p14:sldId id="338"/>
            <p14:sldId id="311"/>
            <p14:sldId id="331"/>
            <p14:sldId id="344"/>
            <p14:sldId id="348"/>
            <p14:sldId id="343"/>
            <p14:sldId id="339"/>
            <p14:sldId id="334"/>
            <p14:sldId id="340"/>
            <p14:sldId id="335"/>
            <p14:sldId id="326"/>
            <p14:sldId id="341"/>
            <p14:sldId id="323"/>
            <p14:sldId id="342"/>
            <p14:sldId id="347"/>
            <p14:sldId id="345"/>
            <p14:sldId id="333"/>
            <p14:sldId id="349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NP" initials="H" lastIdx="3" clrIdx="0">
    <p:extLst>
      <p:ext uri="{19B8F6BF-5375-455C-9EA6-DF929625EA0E}">
        <p15:presenceInfo xmlns:p15="http://schemas.microsoft.com/office/powerpoint/2012/main" userId="HN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64"/>
    <a:srgbClr val="AABFE4"/>
    <a:srgbClr val="D0DEE9"/>
    <a:srgbClr val="3660AC"/>
    <a:srgbClr val="002359"/>
    <a:srgbClr val="284780"/>
    <a:srgbClr val="345DA6"/>
    <a:srgbClr val="0168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346" autoAdjust="0"/>
  </p:normalViewPr>
  <p:slideViewPr>
    <p:cSldViewPr snapToGrid="0">
      <p:cViewPr varScale="1">
        <p:scale>
          <a:sx n="85" d="100"/>
          <a:sy n="85" d="100"/>
        </p:scale>
        <p:origin x="240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Ausgabewerte (§ 10 Abs 1),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können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durch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 Stab. Mech.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Angepasst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werden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/>
              </a:rPr>
              <a:t>,</a:t>
            </a:r>
          </a:p>
        </c:rich>
      </c:tx>
      <c:layout>
        <c:manualLayout>
          <c:xMode val="edge"/>
          <c:yMode val="edge"/>
          <c:x val="0.18149160600207992"/>
          <c:y val="2.4764148643946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Ausgabewerte (§ 12 Abs 1)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ABFE4"/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25-48E6-B992-CF488AB7007D}"/>
              </c:ext>
            </c:extLst>
          </c:dPt>
          <c:dPt>
            <c:idx val="1"/>
            <c:invertIfNegative val="0"/>
            <c:bubble3D val="0"/>
            <c:spPr>
              <a:solidFill>
                <a:srgbClr val="345DA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225-48E6-B992-CF488AB7007D}"/>
              </c:ext>
            </c:extLst>
          </c:dPt>
          <c:dPt>
            <c:idx val="2"/>
            <c:invertIfNegative val="0"/>
            <c:bubble3D val="0"/>
            <c:spPr>
              <a:solidFill>
                <a:srgbClr val="284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25-48E6-B992-CF488AB7007D}"/>
              </c:ext>
            </c:extLst>
          </c:dPt>
          <c:dPt>
            <c:idx val="3"/>
            <c:invertIfNegative val="0"/>
            <c:bubble3D val="0"/>
            <c:spPr>
              <a:solidFill>
                <a:srgbClr val="002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225-48E6-B992-CF488AB700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30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5-48E6-B992-CF488AB70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5432032"/>
        <c:axId val="545434656"/>
      </c:barChart>
      <c:catAx>
        <c:axId val="54543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de-DE"/>
          </a:p>
        </c:txPr>
        <c:crossAx val="545434656"/>
        <c:crosses val="autoZero"/>
        <c:auto val="1"/>
        <c:lblAlgn val="ctr"/>
        <c:lblOffset val="100"/>
        <c:noMultiLvlLbl val="0"/>
      </c:catAx>
      <c:valAx>
        <c:axId val="54543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de-DE"/>
          </a:p>
        </c:txPr>
        <c:crossAx val="54543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DE8A1-EBD9-45F4-A895-B5E5477E2F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152474A-CA66-42EF-80A1-126C51D61DC5}">
      <dgm:prSet phldrT="[Text]" custT="1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sz="2200" dirty="0">
              <a:latin typeface="Lato" panose="020F0502020204030203"/>
            </a:rPr>
            <a:t>Registrierung mit erster </a:t>
          </a:r>
          <a:r>
            <a:rPr lang="de-DE" sz="2200" dirty="0" err="1">
              <a:latin typeface="Lato" panose="020F0502020204030203"/>
            </a:rPr>
            <a:t>Inverkehrbringung</a:t>
          </a:r>
          <a:r>
            <a:rPr lang="de-DE" sz="2200" dirty="0">
              <a:latin typeface="Lato" panose="020F0502020204030203"/>
            </a:rPr>
            <a:t>                  (§§ 4 f, 13)</a:t>
          </a:r>
        </a:p>
      </dgm:t>
    </dgm:pt>
    <dgm:pt modelId="{9DCBB499-B9E0-4CFE-BE7C-D1652A02A07C}" type="parTrans" cxnId="{5D99E753-5B2B-4467-AD9F-55296114384F}">
      <dgm:prSet/>
      <dgm:spPr/>
      <dgm:t>
        <a:bodyPr/>
        <a:lstStyle/>
        <a:p>
          <a:endParaRPr lang="de-DE"/>
        </a:p>
      </dgm:t>
    </dgm:pt>
    <dgm:pt modelId="{7C4D7E62-8D3C-4598-9E0F-D84BA7E1E171}" type="sibTrans" cxnId="{5D99E753-5B2B-4467-AD9F-55296114384F}">
      <dgm:prSet/>
      <dgm:spPr>
        <a:ln>
          <a:solidFill>
            <a:srgbClr val="002359"/>
          </a:solidFill>
        </a:ln>
      </dgm:spPr>
      <dgm:t>
        <a:bodyPr/>
        <a:lstStyle/>
        <a:p>
          <a:endParaRPr lang="de-DE"/>
        </a:p>
      </dgm:t>
    </dgm:pt>
    <dgm:pt modelId="{A6815748-90E1-4566-9314-494A385954C7}">
      <dgm:prSet custT="1"/>
      <dgm:spPr>
        <a:solidFill>
          <a:srgbClr val="041E64"/>
        </a:solidFill>
        <a:ln>
          <a:noFill/>
        </a:ln>
      </dgm:spPr>
      <dgm:t>
        <a:bodyPr/>
        <a:lstStyle/>
        <a:p>
          <a:r>
            <a:rPr lang="de-DE" sz="1850" dirty="0">
              <a:latin typeface="Lato" panose="020F0502020204030203"/>
            </a:rPr>
            <a:t>Ermittlung meldepflichtiger Energieträger oder CO</a:t>
          </a:r>
          <a:r>
            <a:rPr lang="de-DE" sz="1850" baseline="-25000" dirty="0">
              <a:latin typeface="Lato" panose="020F0502020204030203"/>
            </a:rPr>
            <a:t>2 </a:t>
          </a:r>
          <a:r>
            <a:rPr lang="de-DE" sz="1850" dirty="0">
              <a:latin typeface="Lato" panose="020F0502020204030203"/>
            </a:rPr>
            <a:t>-Emissionen (§§ 6, 14) </a:t>
          </a:r>
        </a:p>
      </dgm:t>
    </dgm:pt>
    <dgm:pt modelId="{FDB9F74F-D6CC-43E3-907A-AD748C8EA6F8}" type="parTrans" cxnId="{1B7FEFED-740E-4E87-AB62-0B290FC81AD3}">
      <dgm:prSet/>
      <dgm:spPr/>
      <dgm:t>
        <a:bodyPr/>
        <a:lstStyle/>
        <a:p>
          <a:endParaRPr lang="de-DE"/>
        </a:p>
      </dgm:t>
    </dgm:pt>
    <dgm:pt modelId="{23970931-C453-4913-8662-709628D12631}" type="sibTrans" cxnId="{1B7FEFED-740E-4E87-AB62-0B290FC81AD3}">
      <dgm:prSet/>
      <dgm:spPr/>
      <dgm:t>
        <a:bodyPr/>
        <a:lstStyle/>
        <a:p>
          <a:endParaRPr lang="de-DE"/>
        </a:p>
      </dgm:t>
    </dgm:pt>
    <dgm:pt modelId="{2F7C22EB-43D0-4DBE-B3B9-0F4C54DAB5DA}">
      <dgm:prSet custT="1"/>
      <dgm:spPr>
        <a:solidFill>
          <a:srgbClr val="041E64"/>
        </a:solidFill>
        <a:ln>
          <a:noFill/>
        </a:ln>
      </dgm:spPr>
      <dgm:t>
        <a:bodyPr/>
        <a:lstStyle/>
        <a:p>
          <a:r>
            <a:rPr lang="de-DE" sz="2000" dirty="0">
              <a:latin typeface="Lato" panose="020F0502020204030203"/>
            </a:rPr>
            <a:t>Behördliche Meldung </a:t>
          </a:r>
          <a:r>
            <a:rPr lang="de-DE" sz="2000" dirty="0" err="1">
              <a:latin typeface="Lato" panose="020F0502020204030203"/>
            </a:rPr>
            <a:t>iSe</a:t>
          </a:r>
          <a:r>
            <a:rPr lang="de-DE" sz="2000" dirty="0">
              <a:latin typeface="Lato" panose="020F0502020204030203"/>
            </a:rPr>
            <a:t> verifizierten „Treibhausgas-</a:t>
          </a:r>
          <a:r>
            <a:rPr lang="de-DE" sz="2000" dirty="0" err="1">
              <a:latin typeface="Lato" panose="020F0502020204030203"/>
            </a:rPr>
            <a:t>emissionsberichts</a:t>
          </a:r>
          <a:r>
            <a:rPr lang="de-DE" sz="2000" dirty="0">
              <a:latin typeface="Lato" panose="020F0502020204030203"/>
            </a:rPr>
            <a:t>“ (§§ 6, 15)</a:t>
          </a:r>
        </a:p>
      </dgm:t>
    </dgm:pt>
    <dgm:pt modelId="{A490FD8C-28FB-4984-B2BE-3D2014D5205E}" type="parTrans" cxnId="{D8783B76-D433-4834-A0E8-843457C99A44}">
      <dgm:prSet/>
      <dgm:spPr/>
      <dgm:t>
        <a:bodyPr/>
        <a:lstStyle/>
        <a:p>
          <a:endParaRPr lang="de-DE"/>
        </a:p>
      </dgm:t>
    </dgm:pt>
    <dgm:pt modelId="{7ED7A2E5-F853-48A8-8386-1907C0C3E01D}" type="sibTrans" cxnId="{D8783B76-D433-4834-A0E8-843457C99A44}">
      <dgm:prSet/>
      <dgm:spPr/>
      <dgm:t>
        <a:bodyPr/>
        <a:lstStyle/>
        <a:p>
          <a:endParaRPr lang="de-DE"/>
        </a:p>
      </dgm:t>
    </dgm:pt>
    <dgm:pt modelId="{49F2AD12-31EC-4112-9CB9-9EAA9CF43404}">
      <dgm:prSet custT="1"/>
      <dgm:spPr>
        <a:solidFill>
          <a:srgbClr val="041E64"/>
        </a:solidFill>
        <a:ln>
          <a:noFill/>
        </a:ln>
      </dgm:spPr>
      <dgm:t>
        <a:bodyPr/>
        <a:lstStyle/>
        <a:p>
          <a:r>
            <a:rPr lang="de-DE" sz="2000" dirty="0">
              <a:latin typeface="Lato" panose="020F0502020204030203"/>
            </a:rPr>
            <a:t>Erwerb und Abgabe nationaler Emissionszertifikate (§§ 11 f, 16)</a:t>
          </a:r>
        </a:p>
      </dgm:t>
    </dgm:pt>
    <dgm:pt modelId="{235E28B8-6BEF-4FAF-82A0-33C9DBE46799}" type="parTrans" cxnId="{1FF8BC7C-E351-44FE-93C1-8E9D392684CF}">
      <dgm:prSet/>
      <dgm:spPr/>
      <dgm:t>
        <a:bodyPr/>
        <a:lstStyle/>
        <a:p>
          <a:endParaRPr lang="de-DE"/>
        </a:p>
      </dgm:t>
    </dgm:pt>
    <dgm:pt modelId="{393036FA-7A95-4F54-936D-F38477AE828F}" type="sibTrans" cxnId="{1FF8BC7C-E351-44FE-93C1-8E9D392684CF}">
      <dgm:prSet/>
      <dgm:spPr/>
      <dgm:t>
        <a:bodyPr/>
        <a:lstStyle/>
        <a:p>
          <a:endParaRPr lang="de-DE"/>
        </a:p>
      </dgm:t>
    </dgm:pt>
    <dgm:pt modelId="{3362278A-0EE2-40AF-90E1-5D46808E7974}" type="pres">
      <dgm:prSet presAssocID="{4CDDE8A1-EBD9-45F4-A895-B5E5477E2F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09A2AC90-05E0-44B5-AB9F-7927F55182E7}" type="pres">
      <dgm:prSet presAssocID="{4CDDE8A1-EBD9-45F4-A895-B5E5477E2FF2}" presName="Name1" presStyleCnt="0"/>
      <dgm:spPr/>
    </dgm:pt>
    <dgm:pt modelId="{3C6A26B6-E478-4F7A-88E5-CC678A437F7C}" type="pres">
      <dgm:prSet presAssocID="{4CDDE8A1-EBD9-45F4-A895-B5E5477E2FF2}" presName="cycle" presStyleCnt="0"/>
      <dgm:spPr/>
    </dgm:pt>
    <dgm:pt modelId="{092DE4A5-0830-4324-BAB1-26852ED05601}" type="pres">
      <dgm:prSet presAssocID="{4CDDE8A1-EBD9-45F4-A895-B5E5477E2FF2}" presName="srcNode" presStyleLbl="node1" presStyleIdx="0" presStyleCnt="4"/>
      <dgm:spPr/>
    </dgm:pt>
    <dgm:pt modelId="{C924A866-06D7-4AF5-98D4-D6DA0AC75376}" type="pres">
      <dgm:prSet presAssocID="{4CDDE8A1-EBD9-45F4-A895-B5E5477E2FF2}" presName="conn" presStyleLbl="parChTrans1D2" presStyleIdx="0" presStyleCnt="1"/>
      <dgm:spPr/>
      <dgm:t>
        <a:bodyPr/>
        <a:lstStyle/>
        <a:p>
          <a:endParaRPr lang="de-DE"/>
        </a:p>
      </dgm:t>
    </dgm:pt>
    <dgm:pt modelId="{17B911D3-D2AC-488B-8E2A-F83E4CB70553}" type="pres">
      <dgm:prSet presAssocID="{4CDDE8A1-EBD9-45F4-A895-B5E5477E2FF2}" presName="extraNode" presStyleLbl="node1" presStyleIdx="0" presStyleCnt="4"/>
      <dgm:spPr/>
    </dgm:pt>
    <dgm:pt modelId="{12DBDB60-4427-4E35-B960-D9D7F3D59CED}" type="pres">
      <dgm:prSet presAssocID="{4CDDE8A1-EBD9-45F4-A895-B5E5477E2FF2}" presName="dstNode" presStyleLbl="node1" presStyleIdx="0" presStyleCnt="4"/>
      <dgm:spPr/>
    </dgm:pt>
    <dgm:pt modelId="{9B305A8A-39F0-4915-B512-100D37D09107}" type="pres">
      <dgm:prSet presAssocID="{9152474A-CA66-42EF-80A1-126C51D61DC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74EFD7-3696-442B-A201-FAE41B065DB7}" type="pres">
      <dgm:prSet presAssocID="{9152474A-CA66-42EF-80A1-126C51D61DC5}" presName="accent_1" presStyleCnt="0"/>
      <dgm:spPr/>
    </dgm:pt>
    <dgm:pt modelId="{0F4E8820-F3E3-477C-96D9-AC25411BD310}" type="pres">
      <dgm:prSet presAssocID="{9152474A-CA66-42EF-80A1-126C51D61DC5}" presName="accentRepeatNode" presStyleLbl="solidFgAcc1" presStyleIdx="0" presStyleCnt="4"/>
      <dgm:spPr>
        <a:ln>
          <a:solidFill>
            <a:srgbClr val="002359"/>
          </a:solidFill>
        </a:ln>
      </dgm:spPr>
    </dgm:pt>
    <dgm:pt modelId="{35DE1415-F557-4195-AE58-7B42CEEFB4FC}" type="pres">
      <dgm:prSet presAssocID="{A6815748-90E1-4566-9314-494A385954C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EC7BA1-D722-41EF-8158-CEFAE225F2D7}" type="pres">
      <dgm:prSet presAssocID="{A6815748-90E1-4566-9314-494A385954C7}" presName="accent_2" presStyleCnt="0"/>
      <dgm:spPr/>
    </dgm:pt>
    <dgm:pt modelId="{F646CA87-1D63-4AEE-A15F-C4C698123107}" type="pres">
      <dgm:prSet presAssocID="{A6815748-90E1-4566-9314-494A385954C7}" presName="accentRepeatNode" presStyleLbl="solidFgAcc1" presStyleIdx="1" presStyleCnt="4"/>
      <dgm:spPr/>
    </dgm:pt>
    <dgm:pt modelId="{280E3884-B5F5-40FC-B79F-4ADA0BF2B81D}" type="pres">
      <dgm:prSet presAssocID="{2F7C22EB-43D0-4DBE-B3B9-0F4C54DAB5D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9A25E4F-C957-4544-BC17-ED1DEE70D74A}" type="pres">
      <dgm:prSet presAssocID="{2F7C22EB-43D0-4DBE-B3B9-0F4C54DAB5DA}" presName="accent_3" presStyleCnt="0"/>
      <dgm:spPr/>
    </dgm:pt>
    <dgm:pt modelId="{FAE71D6A-A6FF-480A-80DE-32E132744769}" type="pres">
      <dgm:prSet presAssocID="{2F7C22EB-43D0-4DBE-B3B9-0F4C54DAB5DA}" presName="accentRepeatNode" presStyleLbl="solidFgAcc1" presStyleIdx="2" presStyleCnt="4"/>
      <dgm:spPr/>
    </dgm:pt>
    <dgm:pt modelId="{7CC840AB-3581-4AB4-9C9D-7B82F83C8FDB}" type="pres">
      <dgm:prSet presAssocID="{49F2AD12-31EC-4112-9CB9-9EAA9CF4340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41F6D1-5AE9-44FF-8538-6AED594D9F75}" type="pres">
      <dgm:prSet presAssocID="{49F2AD12-31EC-4112-9CB9-9EAA9CF43404}" presName="accent_4" presStyleCnt="0"/>
      <dgm:spPr/>
    </dgm:pt>
    <dgm:pt modelId="{24FFC7B0-0563-4802-88BA-F41A86B96124}" type="pres">
      <dgm:prSet presAssocID="{49F2AD12-31EC-4112-9CB9-9EAA9CF43404}" presName="accentRepeatNode" presStyleLbl="solidFgAcc1" presStyleIdx="3" presStyleCnt="4"/>
      <dgm:spPr/>
    </dgm:pt>
  </dgm:ptLst>
  <dgm:cxnLst>
    <dgm:cxn modelId="{1FF8BC7C-E351-44FE-93C1-8E9D392684CF}" srcId="{4CDDE8A1-EBD9-45F4-A895-B5E5477E2FF2}" destId="{49F2AD12-31EC-4112-9CB9-9EAA9CF43404}" srcOrd="3" destOrd="0" parTransId="{235E28B8-6BEF-4FAF-82A0-33C9DBE46799}" sibTransId="{393036FA-7A95-4F54-936D-F38477AE828F}"/>
    <dgm:cxn modelId="{49DFEFDD-1D69-44BD-9492-911EDCD05673}" type="presOf" srcId="{2F7C22EB-43D0-4DBE-B3B9-0F4C54DAB5DA}" destId="{280E3884-B5F5-40FC-B79F-4ADA0BF2B81D}" srcOrd="0" destOrd="0" presId="urn:microsoft.com/office/officeart/2008/layout/VerticalCurvedList"/>
    <dgm:cxn modelId="{175D2350-9E28-4F00-9C16-6431455CA780}" type="presOf" srcId="{4CDDE8A1-EBD9-45F4-A895-B5E5477E2FF2}" destId="{3362278A-0EE2-40AF-90E1-5D46808E7974}" srcOrd="0" destOrd="0" presId="urn:microsoft.com/office/officeart/2008/layout/VerticalCurvedList"/>
    <dgm:cxn modelId="{0091E3E4-71D6-410B-B803-E117EDC97AC8}" type="presOf" srcId="{7C4D7E62-8D3C-4598-9E0F-D84BA7E1E171}" destId="{C924A866-06D7-4AF5-98D4-D6DA0AC75376}" srcOrd="0" destOrd="0" presId="urn:microsoft.com/office/officeart/2008/layout/VerticalCurvedList"/>
    <dgm:cxn modelId="{9A9147D9-61F9-408E-9EF1-704E0BC74747}" type="presOf" srcId="{49F2AD12-31EC-4112-9CB9-9EAA9CF43404}" destId="{7CC840AB-3581-4AB4-9C9D-7B82F83C8FDB}" srcOrd="0" destOrd="0" presId="urn:microsoft.com/office/officeart/2008/layout/VerticalCurvedList"/>
    <dgm:cxn modelId="{D8783B76-D433-4834-A0E8-843457C99A44}" srcId="{4CDDE8A1-EBD9-45F4-A895-B5E5477E2FF2}" destId="{2F7C22EB-43D0-4DBE-B3B9-0F4C54DAB5DA}" srcOrd="2" destOrd="0" parTransId="{A490FD8C-28FB-4984-B2BE-3D2014D5205E}" sibTransId="{7ED7A2E5-F853-48A8-8386-1907C0C3E01D}"/>
    <dgm:cxn modelId="{1B7FEFED-740E-4E87-AB62-0B290FC81AD3}" srcId="{4CDDE8A1-EBD9-45F4-A895-B5E5477E2FF2}" destId="{A6815748-90E1-4566-9314-494A385954C7}" srcOrd="1" destOrd="0" parTransId="{FDB9F74F-D6CC-43E3-907A-AD748C8EA6F8}" sibTransId="{23970931-C453-4913-8662-709628D12631}"/>
    <dgm:cxn modelId="{013B725B-7107-4A29-BB63-6F6666D6CBD4}" type="presOf" srcId="{A6815748-90E1-4566-9314-494A385954C7}" destId="{35DE1415-F557-4195-AE58-7B42CEEFB4FC}" srcOrd="0" destOrd="0" presId="urn:microsoft.com/office/officeart/2008/layout/VerticalCurvedList"/>
    <dgm:cxn modelId="{C7E7D9C8-8FC0-4AD0-A375-DA79611061E8}" type="presOf" srcId="{9152474A-CA66-42EF-80A1-126C51D61DC5}" destId="{9B305A8A-39F0-4915-B512-100D37D09107}" srcOrd="0" destOrd="0" presId="urn:microsoft.com/office/officeart/2008/layout/VerticalCurvedList"/>
    <dgm:cxn modelId="{5D99E753-5B2B-4467-AD9F-55296114384F}" srcId="{4CDDE8A1-EBD9-45F4-A895-B5E5477E2FF2}" destId="{9152474A-CA66-42EF-80A1-126C51D61DC5}" srcOrd="0" destOrd="0" parTransId="{9DCBB499-B9E0-4CFE-BE7C-D1652A02A07C}" sibTransId="{7C4D7E62-8D3C-4598-9E0F-D84BA7E1E171}"/>
    <dgm:cxn modelId="{1813CC6B-2D8C-4317-A53C-2ACA520CF1AC}" type="presParOf" srcId="{3362278A-0EE2-40AF-90E1-5D46808E7974}" destId="{09A2AC90-05E0-44B5-AB9F-7927F55182E7}" srcOrd="0" destOrd="0" presId="urn:microsoft.com/office/officeart/2008/layout/VerticalCurvedList"/>
    <dgm:cxn modelId="{4268618C-F561-4F88-B127-0A84027148A5}" type="presParOf" srcId="{09A2AC90-05E0-44B5-AB9F-7927F55182E7}" destId="{3C6A26B6-E478-4F7A-88E5-CC678A437F7C}" srcOrd="0" destOrd="0" presId="urn:microsoft.com/office/officeart/2008/layout/VerticalCurvedList"/>
    <dgm:cxn modelId="{75E84BAC-E48D-4025-8F65-9A2BCAB84158}" type="presParOf" srcId="{3C6A26B6-E478-4F7A-88E5-CC678A437F7C}" destId="{092DE4A5-0830-4324-BAB1-26852ED05601}" srcOrd="0" destOrd="0" presId="urn:microsoft.com/office/officeart/2008/layout/VerticalCurvedList"/>
    <dgm:cxn modelId="{3DBBF9F6-5E28-4457-8A1E-868512F514CA}" type="presParOf" srcId="{3C6A26B6-E478-4F7A-88E5-CC678A437F7C}" destId="{C924A866-06D7-4AF5-98D4-D6DA0AC75376}" srcOrd="1" destOrd="0" presId="urn:microsoft.com/office/officeart/2008/layout/VerticalCurvedList"/>
    <dgm:cxn modelId="{EF3A0FD1-7346-4866-A153-5BF12581A7D5}" type="presParOf" srcId="{3C6A26B6-E478-4F7A-88E5-CC678A437F7C}" destId="{17B911D3-D2AC-488B-8E2A-F83E4CB70553}" srcOrd="2" destOrd="0" presId="urn:microsoft.com/office/officeart/2008/layout/VerticalCurvedList"/>
    <dgm:cxn modelId="{FA225013-E3C4-41A1-A0B5-70E70B59E8F2}" type="presParOf" srcId="{3C6A26B6-E478-4F7A-88E5-CC678A437F7C}" destId="{12DBDB60-4427-4E35-B960-D9D7F3D59CED}" srcOrd="3" destOrd="0" presId="urn:microsoft.com/office/officeart/2008/layout/VerticalCurvedList"/>
    <dgm:cxn modelId="{298FEF2A-2FAD-407D-AE68-76BEAC1B9F26}" type="presParOf" srcId="{09A2AC90-05E0-44B5-AB9F-7927F55182E7}" destId="{9B305A8A-39F0-4915-B512-100D37D09107}" srcOrd="1" destOrd="0" presId="urn:microsoft.com/office/officeart/2008/layout/VerticalCurvedList"/>
    <dgm:cxn modelId="{D403A9BA-0594-41ED-B9DC-B7107B55D609}" type="presParOf" srcId="{09A2AC90-05E0-44B5-AB9F-7927F55182E7}" destId="{3A74EFD7-3696-442B-A201-FAE41B065DB7}" srcOrd="2" destOrd="0" presId="urn:microsoft.com/office/officeart/2008/layout/VerticalCurvedList"/>
    <dgm:cxn modelId="{18271F66-331E-48BB-B57B-92CA81F7CFC2}" type="presParOf" srcId="{3A74EFD7-3696-442B-A201-FAE41B065DB7}" destId="{0F4E8820-F3E3-477C-96D9-AC25411BD310}" srcOrd="0" destOrd="0" presId="urn:microsoft.com/office/officeart/2008/layout/VerticalCurvedList"/>
    <dgm:cxn modelId="{2854D156-566B-4D93-B5FA-FB50601A891D}" type="presParOf" srcId="{09A2AC90-05E0-44B5-AB9F-7927F55182E7}" destId="{35DE1415-F557-4195-AE58-7B42CEEFB4FC}" srcOrd="3" destOrd="0" presId="urn:microsoft.com/office/officeart/2008/layout/VerticalCurvedList"/>
    <dgm:cxn modelId="{EC092EFF-73E3-4B23-8A56-77C3AEBA931A}" type="presParOf" srcId="{09A2AC90-05E0-44B5-AB9F-7927F55182E7}" destId="{2CEC7BA1-D722-41EF-8158-CEFAE225F2D7}" srcOrd="4" destOrd="0" presId="urn:microsoft.com/office/officeart/2008/layout/VerticalCurvedList"/>
    <dgm:cxn modelId="{8E628599-650A-4A41-BDEE-D41FCDCA62A5}" type="presParOf" srcId="{2CEC7BA1-D722-41EF-8158-CEFAE225F2D7}" destId="{F646CA87-1D63-4AEE-A15F-C4C698123107}" srcOrd="0" destOrd="0" presId="urn:microsoft.com/office/officeart/2008/layout/VerticalCurvedList"/>
    <dgm:cxn modelId="{7F2F1FE7-4ED6-49B6-9ADF-ED1E9F24CE3B}" type="presParOf" srcId="{09A2AC90-05E0-44B5-AB9F-7927F55182E7}" destId="{280E3884-B5F5-40FC-B79F-4ADA0BF2B81D}" srcOrd="5" destOrd="0" presId="urn:microsoft.com/office/officeart/2008/layout/VerticalCurvedList"/>
    <dgm:cxn modelId="{6D0FCFC7-4480-4EFA-84F5-FB47D044F883}" type="presParOf" srcId="{09A2AC90-05E0-44B5-AB9F-7927F55182E7}" destId="{A9A25E4F-C957-4544-BC17-ED1DEE70D74A}" srcOrd="6" destOrd="0" presId="urn:microsoft.com/office/officeart/2008/layout/VerticalCurvedList"/>
    <dgm:cxn modelId="{850D3FA5-521E-4F09-912E-E53033B8F1FD}" type="presParOf" srcId="{A9A25E4F-C957-4544-BC17-ED1DEE70D74A}" destId="{FAE71D6A-A6FF-480A-80DE-32E132744769}" srcOrd="0" destOrd="0" presId="urn:microsoft.com/office/officeart/2008/layout/VerticalCurvedList"/>
    <dgm:cxn modelId="{C3702615-7995-4563-BDB1-014979926C8C}" type="presParOf" srcId="{09A2AC90-05E0-44B5-AB9F-7927F55182E7}" destId="{7CC840AB-3581-4AB4-9C9D-7B82F83C8FDB}" srcOrd="7" destOrd="0" presId="urn:microsoft.com/office/officeart/2008/layout/VerticalCurvedList"/>
    <dgm:cxn modelId="{786F17BE-7F29-46EB-BB4F-3236FD895AD8}" type="presParOf" srcId="{09A2AC90-05E0-44B5-AB9F-7927F55182E7}" destId="{AF41F6D1-5AE9-44FF-8538-6AED594D9F75}" srcOrd="8" destOrd="0" presId="urn:microsoft.com/office/officeart/2008/layout/VerticalCurvedList"/>
    <dgm:cxn modelId="{27508362-DEFF-4A7F-A76F-8304586CDABC}" type="presParOf" srcId="{AF41F6D1-5AE9-44FF-8538-6AED594D9F75}" destId="{24FFC7B0-0563-4802-88BA-F41A86B961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DE8A1-EBD9-45F4-A895-B5E5477E2F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152474A-CA66-42EF-80A1-126C51D61DC5}">
      <dgm:prSet phldrT="[Text]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dirty="0"/>
            <a:t>Befreiung für Lieferungen von relevanten Energieträgern an EU-EHS-Betriebe (§ 20) </a:t>
          </a:r>
        </a:p>
      </dgm:t>
    </dgm:pt>
    <dgm:pt modelId="{9DCBB499-B9E0-4CFE-BE7C-D1652A02A07C}" type="parTrans" cxnId="{5D99E753-5B2B-4467-AD9F-55296114384F}">
      <dgm:prSet/>
      <dgm:spPr/>
      <dgm:t>
        <a:bodyPr/>
        <a:lstStyle/>
        <a:p>
          <a:endParaRPr lang="de-DE"/>
        </a:p>
      </dgm:t>
    </dgm:pt>
    <dgm:pt modelId="{7C4D7E62-8D3C-4598-9E0F-D84BA7E1E171}" type="sibTrans" cxnId="{5D99E753-5B2B-4467-AD9F-55296114384F}">
      <dgm:prSet/>
      <dgm:spPr>
        <a:ln>
          <a:solidFill>
            <a:srgbClr val="002359"/>
          </a:solidFill>
        </a:ln>
      </dgm:spPr>
      <dgm:t>
        <a:bodyPr/>
        <a:lstStyle/>
        <a:p>
          <a:endParaRPr lang="de-DE"/>
        </a:p>
      </dgm:t>
    </dgm:pt>
    <dgm:pt modelId="{EF30E506-6DDA-4E17-9C21-C1985C483B7C}">
      <dgm:prSet phldrT="[Text]" custT="1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sz="2800" dirty="0">
              <a:latin typeface="Lato" panose="020F0502020204030203"/>
            </a:rPr>
            <a:t>Relevante Energieabgaben-Befreiungen (§ 22)</a:t>
          </a:r>
        </a:p>
      </dgm:t>
    </dgm:pt>
    <dgm:pt modelId="{19724183-FCCC-485E-904D-FAE00F08232D}" type="parTrans" cxnId="{7FF8B3D7-8231-4427-87E2-2410F89B50E4}">
      <dgm:prSet/>
      <dgm:spPr/>
      <dgm:t>
        <a:bodyPr/>
        <a:lstStyle/>
        <a:p>
          <a:endParaRPr lang="de-DE"/>
        </a:p>
      </dgm:t>
    </dgm:pt>
    <dgm:pt modelId="{92F19FDB-6A5F-4988-BD5F-21BFE65235A8}" type="sibTrans" cxnId="{7FF8B3D7-8231-4427-87E2-2410F89B50E4}">
      <dgm:prSet/>
      <dgm:spPr/>
      <dgm:t>
        <a:bodyPr/>
        <a:lstStyle/>
        <a:p>
          <a:endParaRPr lang="de-DE"/>
        </a:p>
      </dgm:t>
    </dgm:pt>
    <dgm:pt modelId="{A637348D-EEAF-4D35-8043-0BC1D1052142}">
      <dgm:prSet phldrT="[Text]" custT="1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sz="2800" dirty="0">
              <a:latin typeface="Lato" panose="020F0502020204030203"/>
            </a:rPr>
            <a:t>Bagatellfälle (§ 21)</a:t>
          </a:r>
        </a:p>
      </dgm:t>
    </dgm:pt>
    <dgm:pt modelId="{2FE7C23C-DE94-4C84-ACEA-FE92B29F9E94}" type="parTrans" cxnId="{36425B1A-9E05-46A5-B743-6393991A3AEA}">
      <dgm:prSet/>
      <dgm:spPr/>
      <dgm:t>
        <a:bodyPr/>
        <a:lstStyle/>
        <a:p>
          <a:endParaRPr lang="de-DE"/>
        </a:p>
      </dgm:t>
    </dgm:pt>
    <dgm:pt modelId="{8F715C40-0260-4F78-9CDD-7C57861983A8}" type="sibTrans" cxnId="{36425B1A-9E05-46A5-B743-6393991A3AEA}">
      <dgm:prSet/>
      <dgm:spPr/>
      <dgm:t>
        <a:bodyPr/>
        <a:lstStyle/>
        <a:p>
          <a:endParaRPr lang="de-DE"/>
        </a:p>
      </dgm:t>
    </dgm:pt>
    <dgm:pt modelId="{3362278A-0EE2-40AF-90E1-5D46808E7974}" type="pres">
      <dgm:prSet presAssocID="{4CDDE8A1-EBD9-45F4-A895-B5E5477E2F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09A2AC90-05E0-44B5-AB9F-7927F55182E7}" type="pres">
      <dgm:prSet presAssocID="{4CDDE8A1-EBD9-45F4-A895-B5E5477E2FF2}" presName="Name1" presStyleCnt="0"/>
      <dgm:spPr/>
    </dgm:pt>
    <dgm:pt modelId="{3C6A26B6-E478-4F7A-88E5-CC678A437F7C}" type="pres">
      <dgm:prSet presAssocID="{4CDDE8A1-EBD9-45F4-A895-B5E5477E2FF2}" presName="cycle" presStyleCnt="0"/>
      <dgm:spPr/>
    </dgm:pt>
    <dgm:pt modelId="{092DE4A5-0830-4324-BAB1-26852ED05601}" type="pres">
      <dgm:prSet presAssocID="{4CDDE8A1-EBD9-45F4-A895-B5E5477E2FF2}" presName="srcNode" presStyleLbl="node1" presStyleIdx="0" presStyleCnt="3"/>
      <dgm:spPr/>
    </dgm:pt>
    <dgm:pt modelId="{C924A866-06D7-4AF5-98D4-D6DA0AC75376}" type="pres">
      <dgm:prSet presAssocID="{4CDDE8A1-EBD9-45F4-A895-B5E5477E2FF2}" presName="conn" presStyleLbl="parChTrans1D2" presStyleIdx="0" presStyleCnt="1"/>
      <dgm:spPr/>
      <dgm:t>
        <a:bodyPr/>
        <a:lstStyle/>
        <a:p>
          <a:endParaRPr lang="de-DE"/>
        </a:p>
      </dgm:t>
    </dgm:pt>
    <dgm:pt modelId="{17B911D3-D2AC-488B-8E2A-F83E4CB70553}" type="pres">
      <dgm:prSet presAssocID="{4CDDE8A1-EBD9-45F4-A895-B5E5477E2FF2}" presName="extraNode" presStyleLbl="node1" presStyleIdx="0" presStyleCnt="3"/>
      <dgm:spPr/>
    </dgm:pt>
    <dgm:pt modelId="{12DBDB60-4427-4E35-B960-D9D7F3D59CED}" type="pres">
      <dgm:prSet presAssocID="{4CDDE8A1-EBD9-45F4-A895-B5E5477E2FF2}" presName="dstNode" presStyleLbl="node1" presStyleIdx="0" presStyleCnt="3"/>
      <dgm:spPr/>
    </dgm:pt>
    <dgm:pt modelId="{9B305A8A-39F0-4915-B512-100D37D09107}" type="pres">
      <dgm:prSet presAssocID="{9152474A-CA66-42EF-80A1-126C51D61DC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74EFD7-3696-442B-A201-FAE41B065DB7}" type="pres">
      <dgm:prSet presAssocID="{9152474A-CA66-42EF-80A1-126C51D61DC5}" presName="accent_1" presStyleCnt="0"/>
      <dgm:spPr/>
    </dgm:pt>
    <dgm:pt modelId="{0F4E8820-F3E3-477C-96D9-AC25411BD310}" type="pres">
      <dgm:prSet presAssocID="{9152474A-CA66-42EF-80A1-126C51D61DC5}" presName="accentRepeatNode" presStyleLbl="solidFgAcc1" presStyleIdx="0" presStyleCnt="3"/>
      <dgm:spPr>
        <a:ln>
          <a:solidFill>
            <a:srgbClr val="002359"/>
          </a:solidFill>
        </a:ln>
      </dgm:spPr>
    </dgm:pt>
    <dgm:pt modelId="{3154138E-F93E-4A39-ADC8-6E85A63310ED}" type="pres">
      <dgm:prSet presAssocID="{EF30E506-6DDA-4E17-9C21-C1985C483B7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C9970A-4B35-42FC-8F66-63A77E931A1C}" type="pres">
      <dgm:prSet presAssocID="{EF30E506-6DDA-4E17-9C21-C1985C483B7C}" presName="accent_2" presStyleCnt="0"/>
      <dgm:spPr/>
    </dgm:pt>
    <dgm:pt modelId="{F5E39390-C254-4184-9826-1957CBAA9528}" type="pres">
      <dgm:prSet presAssocID="{EF30E506-6DDA-4E17-9C21-C1985C483B7C}" presName="accentRepeatNode" presStyleLbl="solidFgAcc1" presStyleIdx="1" presStyleCnt="3"/>
      <dgm:spPr>
        <a:ln>
          <a:solidFill>
            <a:srgbClr val="002359"/>
          </a:solidFill>
        </a:ln>
      </dgm:spPr>
    </dgm:pt>
    <dgm:pt modelId="{3FDAE5BB-C2AC-437D-990B-2D2E2531B9FC}" type="pres">
      <dgm:prSet presAssocID="{A637348D-EEAF-4D35-8043-0BC1D105214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35C10E-2C54-4FB0-BC53-AAE61D3D19D7}" type="pres">
      <dgm:prSet presAssocID="{A637348D-EEAF-4D35-8043-0BC1D1052142}" presName="accent_3" presStyleCnt="0"/>
      <dgm:spPr/>
    </dgm:pt>
    <dgm:pt modelId="{92EB2062-1A66-4890-8374-A377A451384D}" type="pres">
      <dgm:prSet presAssocID="{A637348D-EEAF-4D35-8043-0BC1D1052142}" presName="accentRepeatNode" presStyleLbl="solidFgAcc1" presStyleIdx="2" presStyleCnt="3"/>
      <dgm:spPr>
        <a:ln>
          <a:solidFill>
            <a:srgbClr val="002359"/>
          </a:solidFill>
        </a:ln>
      </dgm:spPr>
    </dgm:pt>
  </dgm:ptLst>
  <dgm:cxnLst>
    <dgm:cxn modelId="{C7E7D9C8-8FC0-4AD0-A375-DA79611061E8}" type="presOf" srcId="{9152474A-CA66-42EF-80A1-126C51D61DC5}" destId="{9B305A8A-39F0-4915-B512-100D37D09107}" srcOrd="0" destOrd="0" presId="urn:microsoft.com/office/officeart/2008/layout/VerticalCurvedList"/>
    <dgm:cxn modelId="{926A77A8-0A7F-49DC-BD3C-FA6DA316D9AF}" type="presOf" srcId="{A637348D-EEAF-4D35-8043-0BC1D1052142}" destId="{3FDAE5BB-C2AC-437D-990B-2D2E2531B9FC}" srcOrd="0" destOrd="0" presId="urn:microsoft.com/office/officeart/2008/layout/VerticalCurvedList"/>
    <dgm:cxn modelId="{5D99E753-5B2B-4467-AD9F-55296114384F}" srcId="{4CDDE8A1-EBD9-45F4-A895-B5E5477E2FF2}" destId="{9152474A-CA66-42EF-80A1-126C51D61DC5}" srcOrd="0" destOrd="0" parTransId="{9DCBB499-B9E0-4CFE-BE7C-D1652A02A07C}" sibTransId="{7C4D7E62-8D3C-4598-9E0F-D84BA7E1E171}"/>
    <dgm:cxn modelId="{7FF8B3D7-8231-4427-87E2-2410F89B50E4}" srcId="{4CDDE8A1-EBD9-45F4-A895-B5E5477E2FF2}" destId="{EF30E506-6DDA-4E17-9C21-C1985C483B7C}" srcOrd="1" destOrd="0" parTransId="{19724183-FCCC-485E-904D-FAE00F08232D}" sibTransId="{92F19FDB-6A5F-4988-BD5F-21BFE65235A8}"/>
    <dgm:cxn modelId="{A0B49DEF-A4BA-4FB1-A5AC-643712F44F6E}" type="presOf" srcId="{EF30E506-6DDA-4E17-9C21-C1985C483B7C}" destId="{3154138E-F93E-4A39-ADC8-6E85A63310ED}" srcOrd="0" destOrd="0" presId="urn:microsoft.com/office/officeart/2008/layout/VerticalCurvedList"/>
    <dgm:cxn modelId="{0091E3E4-71D6-410B-B803-E117EDC97AC8}" type="presOf" srcId="{7C4D7E62-8D3C-4598-9E0F-D84BA7E1E171}" destId="{C924A866-06D7-4AF5-98D4-D6DA0AC75376}" srcOrd="0" destOrd="0" presId="urn:microsoft.com/office/officeart/2008/layout/VerticalCurvedList"/>
    <dgm:cxn modelId="{36425B1A-9E05-46A5-B743-6393991A3AEA}" srcId="{4CDDE8A1-EBD9-45F4-A895-B5E5477E2FF2}" destId="{A637348D-EEAF-4D35-8043-0BC1D1052142}" srcOrd="2" destOrd="0" parTransId="{2FE7C23C-DE94-4C84-ACEA-FE92B29F9E94}" sibTransId="{8F715C40-0260-4F78-9CDD-7C57861983A8}"/>
    <dgm:cxn modelId="{175D2350-9E28-4F00-9C16-6431455CA780}" type="presOf" srcId="{4CDDE8A1-EBD9-45F4-A895-B5E5477E2FF2}" destId="{3362278A-0EE2-40AF-90E1-5D46808E7974}" srcOrd="0" destOrd="0" presId="urn:microsoft.com/office/officeart/2008/layout/VerticalCurvedList"/>
    <dgm:cxn modelId="{1813CC6B-2D8C-4317-A53C-2ACA520CF1AC}" type="presParOf" srcId="{3362278A-0EE2-40AF-90E1-5D46808E7974}" destId="{09A2AC90-05E0-44B5-AB9F-7927F55182E7}" srcOrd="0" destOrd="0" presId="urn:microsoft.com/office/officeart/2008/layout/VerticalCurvedList"/>
    <dgm:cxn modelId="{4268618C-F561-4F88-B127-0A84027148A5}" type="presParOf" srcId="{09A2AC90-05E0-44B5-AB9F-7927F55182E7}" destId="{3C6A26B6-E478-4F7A-88E5-CC678A437F7C}" srcOrd="0" destOrd="0" presId="urn:microsoft.com/office/officeart/2008/layout/VerticalCurvedList"/>
    <dgm:cxn modelId="{75E84BAC-E48D-4025-8F65-9A2BCAB84158}" type="presParOf" srcId="{3C6A26B6-E478-4F7A-88E5-CC678A437F7C}" destId="{092DE4A5-0830-4324-BAB1-26852ED05601}" srcOrd="0" destOrd="0" presId="urn:microsoft.com/office/officeart/2008/layout/VerticalCurvedList"/>
    <dgm:cxn modelId="{3DBBF9F6-5E28-4457-8A1E-868512F514CA}" type="presParOf" srcId="{3C6A26B6-E478-4F7A-88E5-CC678A437F7C}" destId="{C924A866-06D7-4AF5-98D4-D6DA0AC75376}" srcOrd="1" destOrd="0" presId="urn:microsoft.com/office/officeart/2008/layout/VerticalCurvedList"/>
    <dgm:cxn modelId="{EF3A0FD1-7346-4866-A153-5BF12581A7D5}" type="presParOf" srcId="{3C6A26B6-E478-4F7A-88E5-CC678A437F7C}" destId="{17B911D3-D2AC-488B-8E2A-F83E4CB70553}" srcOrd="2" destOrd="0" presId="urn:microsoft.com/office/officeart/2008/layout/VerticalCurvedList"/>
    <dgm:cxn modelId="{FA225013-E3C4-41A1-A0B5-70E70B59E8F2}" type="presParOf" srcId="{3C6A26B6-E478-4F7A-88E5-CC678A437F7C}" destId="{12DBDB60-4427-4E35-B960-D9D7F3D59CED}" srcOrd="3" destOrd="0" presId="urn:microsoft.com/office/officeart/2008/layout/VerticalCurvedList"/>
    <dgm:cxn modelId="{298FEF2A-2FAD-407D-AE68-76BEAC1B9F26}" type="presParOf" srcId="{09A2AC90-05E0-44B5-AB9F-7927F55182E7}" destId="{9B305A8A-39F0-4915-B512-100D37D09107}" srcOrd="1" destOrd="0" presId="urn:microsoft.com/office/officeart/2008/layout/VerticalCurvedList"/>
    <dgm:cxn modelId="{D403A9BA-0594-41ED-B9DC-B7107B55D609}" type="presParOf" srcId="{09A2AC90-05E0-44B5-AB9F-7927F55182E7}" destId="{3A74EFD7-3696-442B-A201-FAE41B065DB7}" srcOrd="2" destOrd="0" presId="urn:microsoft.com/office/officeart/2008/layout/VerticalCurvedList"/>
    <dgm:cxn modelId="{18271F66-331E-48BB-B57B-92CA81F7CFC2}" type="presParOf" srcId="{3A74EFD7-3696-442B-A201-FAE41B065DB7}" destId="{0F4E8820-F3E3-477C-96D9-AC25411BD310}" srcOrd="0" destOrd="0" presId="urn:microsoft.com/office/officeart/2008/layout/VerticalCurvedList"/>
    <dgm:cxn modelId="{ECF9AE46-A393-4CAF-9CC5-1471CC5552C4}" type="presParOf" srcId="{09A2AC90-05E0-44B5-AB9F-7927F55182E7}" destId="{3154138E-F93E-4A39-ADC8-6E85A63310ED}" srcOrd="3" destOrd="0" presId="urn:microsoft.com/office/officeart/2008/layout/VerticalCurvedList"/>
    <dgm:cxn modelId="{1C7BDF83-9B31-49E3-B672-AAD093A73F25}" type="presParOf" srcId="{09A2AC90-05E0-44B5-AB9F-7927F55182E7}" destId="{51C9970A-4B35-42FC-8F66-63A77E931A1C}" srcOrd="4" destOrd="0" presId="urn:microsoft.com/office/officeart/2008/layout/VerticalCurvedList"/>
    <dgm:cxn modelId="{3A6CED13-6DE9-44CE-898E-4A86870310D1}" type="presParOf" srcId="{51C9970A-4B35-42FC-8F66-63A77E931A1C}" destId="{F5E39390-C254-4184-9826-1957CBAA9528}" srcOrd="0" destOrd="0" presId="urn:microsoft.com/office/officeart/2008/layout/VerticalCurvedList"/>
    <dgm:cxn modelId="{6382E911-156B-49F7-BD5C-8C6F92246157}" type="presParOf" srcId="{09A2AC90-05E0-44B5-AB9F-7927F55182E7}" destId="{3FDAE5BB-C2AC-437D-990B-2D2E2531B9FC}" srcOrd="5" destOrd="0" presId="urn:microsoft.com/office/officeart/2008/layout/VerticalCurvedList"/>
    <dgm:cxn modelId="{63988A60-61D8-4F6C-BAF0-D3DB14BCAC50}" type="presParOf" srcId="{09A2AC90-05E0-44B5-AB9F-7927F55182E7}" destId="{2A35C10E-2C54-4FB0-BC53-AAE61D3D19D7}" srcOrd="6" destOrd="0" presId="urn:microsoft.com/office/officeart/2008/layout/VerticalCurvedList"/>
    <dgm:cxn modelId="{2148D9B9-E212-42ED-9114-F4CC19814C8F}" type="presParOf" srcId="{2A35C10E-2C54-4FB0-BC53-AAE61D3D19D7}" destId="{92EB2062-1A66-4890-8374-A377A45138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DE8A1-EBD9-45F4-A895-B5E5477E2F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152474A-CA66-42EF-80A1-126C51D61DC5}">
      <dgm:prSet phldrT="[Text]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dirty="0">
              <a:ln>
                <a:noFill/>
              </a:ln>
              <a:latin typeface="Lato" panose="020F0502020204030203"/>
            </a:rPr>
            <a:t>Carbon </a:t>
          </a:r>
          <a:r>
            <a:rPr lang="de-DE" dirty="0" err="1">
              <a:ln>
                <a:noFill/>
              </a:ln>
              <a:latin typeface="Lato" panose="020F0502020204030203"/>
            </a:rPr>
            <a:t>Leakage</a:t>
          </a:r>
          <a:r>
            <a:rPr lang="de-DE" dirty="0">
              <a:ln>
                <a:noFill/>
              </a:ln>
              <a:latin typeface="Lato" panose="020F0502020204030203"/>
            </a:rPr>
            <a:t> (§§ 24, 26)</a:t>
          </a:r>
        </a:p>
      </dgm:t>
    </dgm:pt>
    <dgm:pt modelId="{9DCBB499-B9E0-4CFE-BE7C-D1652A02A07C}" type="parTrans" cxnId="{5D99E753-5B2B-4467-AD9F-55296114384F}">
      <dgm:prSet/>
      <dgm:spPr/>
      <dgm:t>
        <a:bodyPr/>
        <a:lstStyle/>
        <a:p>
          <a:endParaRPr lang="de-DE"/>
        </a:p>
      </dgm:t>
    </dgm:pt>
    <dgm:pt modelId="{7C4D7E62-8D3C-4598-9E0F-D84BA7E1E171}" type="sibTrans" cxnId="{5D99E753-5B2B-4467-AD9F-55296114384F}">
      <dgm:prSet/>
      <dgm:spPr>
        <a:ln>
          <a:solidFill>
            <a:srgbClr val="002359"/>
          </a:solidFill>
        </a:ln>
      </dgm:spPr>
      <dgm:t>
        <a:bodyPr/>
        <a:lstStyle/>
        <a:p>
          <a:endParaRPr lang="de-DE"/>
        </a:p>
      </dgm:t>
    </dgm:pt>
    <dgm:pt modelId="{A637348D-EEAF-4D35-8043-0BC1D1052142}">
      <dgm:prSet phldrT="[Text]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DE" dirty="0">
              <a:latin typeface="Lato" panose="020F0502020204030203"/>
            </a:rPr>
            <a:t>Härtefälle (§ 27)</a:t>
          </a:r>
        </a:p>
      </dgm:t>
    </dgm:pt>
    <dgm:pt modelId="{2FE7C23C-DE94-4C84-ACEA-FE92B29F9E94}" type="parTrans" cxnId="{36425B1A-9E05-46A5-B743-6393991A3AEA}">
      <dgm:prSet/>
      <dgm:spPr/>
      <dgm:t>
        <a:bodyPr/>
        <a:lstStyle/>
        <a:p>
          <a:endParaRPr lang="de-DE"/>
        </a:p>
      </dgm:t>
    </dgm:pt>
    <dgm:pt modelId="{8F715C40-0260-4F78-9CDD-7C57861983A8}" type="sibTrans" cxnId="{36425B1A-9E05-46A5-B743-6393991A3AEA}">
      <dgm:prSet/>
      <dgm:spPr/>
      <dgm:t>
        <a:bodyPr/>
        <a:lstStyle/>
        <a:p>
          <a:endParaRPr lang="de-DE"/>
        </a:p>
      </dgm:t>
    </dgm:pt>
    <dgm:pt modelId="{9C759F01-83B8-4099-AF4F-7B857415B4AA}">
      <dgm:prSet phldrT="[Text]"/>
      <dgm:spPr>
        <a:solidFill>
          <a:srgbClr val="002359"/>
        </a:solidFill>
        <a:ln>
          <a:noFill/>
        </a:ln>
      </dgm:spPr>
      <dgm:t>
        <a:bodyPr/>
        <a:lstStyle/>
        <a:p>
          <a:r>
            <a:rPr lang="de-AT" dirty="0">
              <a:latin typeface="Lato" panose="020F0502020204030203"/>
            </a:rPr>
            <a:t>Land- und Forstwirtschaft (§ 25)</a:t>
          </a:r>
          <a:endParaRPr lang="de-DE" dirty="0">
            <a:latin typeface="Lato" panose="020F0502020204030203"/>
          </a:endParaRPr>
        </a:p>
      </dgm:t>
    </dgm:pt>
    <dgm:pt modelId="{7DA72676-81D2-46C4-B942-DF7335F4ECF5}" type="parTrans" cxnId="{F9B3D90D-2CEA-4B9E-8A60-D242140F8D93}">
      <dgm:prSet/>
      <dgm:spPr/>
      <dgm:t>
        <a:bodyPr/>
        <a:lstStyle/>
        <a:p>
          <a:endParaRPr lang="de-DE"/>
        </a:p>
      </dgm:t>
    </dgm:pt>
    <dgm:pt modelId="{2AAF0291-003E-4405-A2BE-9CE35E496A97}" type="sibTrans" cxnId="{F9B3D90D-2CEA-4B9E-8A60-D242140F8D93}">
      <dgm:prSet/>
      <dgm:spPr/>
      <dgm:t>
        <a:bodyPr/>
        <a:lstStyle/>
        <a:p>
          <a:endParaRPr lang="de-DE"/>
        </a:p>
      </dgm:t>
    </dgm:pt>
    <dgm:pt modelId="{3362278A-0EE2-40AF-90E1-5D46808E7974}" type="pres">
      <dgm:prSet presAssocID="{4CDDE8A1-EBD9-45F4-A895-B5E5477E2F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09A2AC90-05E0-44B5-AB9F-7927F55182E7}" type="pres">
      <dgm:prSet presAssocID="{4CDDE8A1-EBD9-45F4-A895-B5E5477E2FF2}" presName="Name1" presStyleCnt="0"/>
      <dgm:spPr/>
    </dgm:pt>
    <dgm:pt modelId="{3C6A26B6-E478-4F7A-88E5-CC678A437F7C}" type="pres">
      <dgm:prSet presAssocID="{4CDDE8A1-EBD9-45F4-A895-B5E5477E2FF2}" presName="cycle" presStyleCnt="0"/>
      <dgm:spPr/>
    </dgm:pt>
    <dgm:pt modelId="{092DE4A5-0830-4324-BAB1-26852ED05601}" type="pres">
      <dgm:prSet presAssocID="{4CDDE8A1-EBD9-45F4-A895-B5E5477E2FF2}" presName="srcNode" presStyleLbl="node1" presStyleIdx="0" presStyleCnt="3"/>
      <dgm:spPr/>
    </dgm:pt>
    <dgm:pt modelId="{C924A866-06D7-4AF5-98D4-D6DA0AC75376}" type="pres">
      <dgm:prSet presAssocID="{4CDDE8A1-EBD9-45F4-A895-B5E5477E2FF2}" presName="conn" presStyleLbl="parChTrans1D2" presStyleIdx="0" presStyleCnt="1"/>
      <dgm:spPr/>
      <dgm:t>
        <a:bodyPr/>
        <a:lstStyle/>
        <a:p>
          <a:endParaRPr lang="de-DE"/>
        </a:p>
      </dgm:t>
    </dgm:pt>
    <dgm:pt modelId="{17B911D3-D2AC-488B-8E2A-F83E4CB70553}" type="pres">
      <dgm:prSet presAssocID="{4CDDE8A1-EBD9-45F4-A895-B5E5477E2FF2}" presName="extraNode" presStyleLbl="node1" presStyleIdx="0" presStyleCnt="3"/>
      <dgm:spPr/>
    </dgm:pt>
    <dgm:pt modelId="{12DBDB60-4427-4E35-B960-D9D7F3D59CED}" type="pres">
      <dgm:prSet presAssocID="{4CDDE8A1-EBD9-45F4-A895-B5E5477E2FF2}" presName="dstNode" presStyleLbl="node1" presStyleIdx="0" presStyleCnt="3"/>
      <dgm:spPr/>
    </dgm:pt>
    <dgm:pt modelId="{9B305A8A-39F0-4915-B512-100D37D09107}" type="pres">
      <dgm:prSet presAssocID="{9152474A-CA66-42EF-80A1-126C51D61DC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74EFD7-3696-442B-A201-FAE41B065DB7}" type="pres">
      <dgm:prSet presAssocID="{9152474A-CA66-42EF-80A1-126C51D61DC5}" presName="accent_1" presStyleCnt="0"/>
      <dgm:spPr/>
    </dgm:pt>
    <dgm:pt modelId="{0F4E8820-F3E3-477C-96D9-AC25411BD310}" type="pres">
      <dgm:prSet presAssocID="{9152474A-CA66-42EF-80A1-126C51D61DC5}" presName="accentRepeatNode" presStyleLbl="solidFgAcc1" presStyleIdx="0" presStyleCnt="3"/>
      <dgm:spPr>
        <a:ln>
          <a:solidFill>
            <a:srgbClr val="002359"/>
          </a:solidFill>
        </a:ln>
      </dgm:spPr>
    </dgm:pt>
    <dgm:pt modelId="{3EA3EA67-3F13-4528-8D12-F52D96592409}" type="pres">
      <dgm:prSet presAssocID="{9C759F01-83B8-4099-AF4F-7B857415B4A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FBCCC3-843C-45EA-A009-5FDA853A0EA3}" type="pres">
      <dgm:prSet presAssocID="{9C759F01-83B8-4099-AF4F-7B857415B4AA}" presName="accent_2" presStyleCnt="0"/>
      <dgm:spPr/>
    </dgm:pt>
    <dgm:pt modelId="{699E9612-7AAF-4115-A6E7-F8A53CDFDF77}" type="pres">
      <dgm:prSet presAssocID="{9C759F01-83B8-4099-AF4F-7B857415B4AA}" presName="accentRepeatNode" presStyleLbl="solidFgAcc1" presStyleIdx="1" presStyleCnt="3"/>
      <dgm:spPr>
        <a:ln>
          <a:solidFill>
            <a:srgbClr val="041E64"/>
          </a:solidFill>
        </a:ln>
      </dgm:spPr>
    </dgm:pt>
    <dgm:pt modelId="{3FDAE5BB-C2AC-437D-990B-2D2E2531B9FC}" type="pres">
      <dgm:prSet presAssocID="{A637348D-EEAF-4D35-8043-0BC1D105214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35C10E-2C54-4FB0-BC53-AAE61D3D19D7}" type="pres">
      <dgm:prSet presAssocID="{A637348D-EEAF-4D35-8043-0BC1D1052142}" presName="accent_3" presStyleCnt="0"/>
      <dgm:spPr/>
    </dgm:pt>
    <dgm:pt modelId="{92EB2062-1A66-4890-8374-A377A451384D}" type="pres">
      <dgm:prSet presAssocID="{A637348D-EEAF-4D35-8043-0BC1D1052142}" presName="accentRepeatNode" presStyleLbl="solidFgAcc1" presStyleIdx="2" presStyleCnt="3"/>
      <dgm:spPr>
        <a:ln>
          <a:solidFill>
            <a:srgbClr val="002359"/>
          </a:solidFill>
        </a:ln>
      </dgm:spPr>
    </dgm:pt>
  </dgm:ptLst>
  <dgm:cxnLst>
    <dgm:cxn modelId="{C7E7D9C8-8FC0-4AD0-A375-DA79611061E8}" type="presOf" srcId="{9152474A-CA66-42EF-80A1-126C51D61DC5}" destId="{9B305A8A-39F0-4915-B512-100D37D09107}" srcOrd="0" destOrd="0" presId="urn:microsoft.com/office/officeart/2008/layout/VerticalCurvedList"/>
    <dgm:cxn modelId="{5D99E753-5B2B-4467-AD9F-55296114384F}" srcId="{4CDDE8A1-EBD9-45F4-A895-B5E5477E2FF2}" destId="{9152474A-CA66-42EF-80A1-126C51D61DC5}" srcOrd="0" destOrd="0" parTransId="{9DCBB499-B9E0-4CFE-BE7C-D1652A02A07C}" sibTransId="{7C4D7E62-8D3C-4598-9E0F-D84BA7E1E171}"/>
    <dgm:cxn modelId="{0091E3E4-71D6-410B-B803-E117EDC97AC8}" type="presOf" srcId="{7C4D7E62-8D3C-4598-9E0F-D84BA7E1E171}" destId="{C924A866-06D7-4AF5-98D4-D6DA0AC75376}" srcOrd="0" destOrd="0" presId="urn:microsoft.com/office/officeart/2008/layout/VerticalCurvedList"/>
    <dgm:cxn modelId="{60088093-4E89-4525-87FF-EDAF2AC23E8A}" type="presOf" srcId="{A637348D-EEAF-4D35-8043-0BC1D1052142}" destId="{3FDAE5BB-C2AC-437D-990B-2D2E2531B9FC}" srcOrd="0" destOrd="0" presId="urn:microsoft.com/office/officeart/2008/layout/VerticalCurvedList"/>
    <dgm:cxn modelId="{36425B1A-9E05-46A5-B743-6393991A3AEA}" srcId="{4CDDE8A1-EBD9-45F4-A895-B5E5477E2FF2}" destId="{A637348D-EEAF-4D35-8043-0BC1D1052142}" srcOrd="2" destOrd="0" parTransId="{2FE7C23C-DE94-4C84-ACEA-FE92B29F9E94}" sibTransId="{8F715C40-0260-4F78-9CDD-7C57861983A8}"/>
    <dgm:cxn modelId="{F9B3D90D-2CEA-4B9E-8A60-D242140F8D93}" srcId="{4CDDE8A1-EBD9-45F4-A895-B5E5477E2FF2}" destId="{9C759F01-83B8-4099-AF4F-7B857415B4AA}" srcOrd="1" destOrd="0" parTransId="{7DA72676-81D2-46C4-B942-DF7335F4ECF5}" sibTransId="{2AAF0291-003E-4405-A2BE-9CE35E496A97}"/>
    <dgm:cxn modelId="{175D2350-9E28-4F00-9C16-6431455CA780}" type="presOf" srcId="{4CDDE8A1-EBD9-45F4-A895-B5E5477E2FF2}" destId="{3362278A-0EE2-40AF-90E1-5D46808E7974}" srcOrd="0" destOrd="0" presId="urn:microsoft.com/office/officeart/2008/layout/VerticalCurvedList"/>
    <dgm:cxn modelId="{8C1B084F-9E4C-42BD-9D36-F82628C36AD7}" type="presOf" srcId="{9C759F01-83B8-4099-AF4F-7B857415B4AA}" destId="{3EA3EA67-3F13-4528-8D12-F52D96592409}" srcOrd="0" destOrd="0" presId="urn:microsoft.com/office/officeart/2008/layout/VerticalCurvedList"/>
    <dgm:cxn modelId="{1813CC6B-2D8C-4317-A53C-2ACA520CF1AC}" type="presParOf" srcId="{3362278A-0EE2-40AF-90E1-5D46808E7974}" destId="{09A2AC90-05E0-44B5-AB9F-7927F55182E7}" srcOrd="0" destOrd="0" presId="urn:microsoft.com/office/officeart/2008/layout/VerticalCurvedList"/>
    <dgm:cxn modelId="{4268618C-F561-4F88-B127-0A84027148A5}" type="presParOf" srcId="{09A2AC90-05E0-44B5-AB9F-7927F55182E7}" destId="{3C6A26B6-E478-4F7A-88E5-CC678A437F7C}" srcOrd="0" destOrd="0" presId="urn:microsoft.com/office/officeart/2008/layout/VerticalCurvedList"/>
    <dgm:cxn modelId="{75E84BAC-E48D-4025-8F65-9A2BCAB84158}" type="presParOf" srcId="{3C6A26B6-E478-4F7A-88E5-CC678A437F7C}" destId="{092DE4A5-0830-4324-BAB1-26852ED05601}" srcOrd="0" destOrd="0" presId="urn:microsoft.com/office/officeart/2008/layout/VerticalCurvedList"/>
    <dgm:cxn modelId="{3DBBF9F6-5E28-4457-8A1E-868512F514CA}" type="presParOf" srcId="{3C6A26B6-E478-4F7A-88E5-CC678A437F7C}" destId="{C924A866-06D7-4AF5-98D4-D6DA0AC75376}" srcOrd="1" destOrd="0" presId="urn:microsoft.com/office/officeart/2008/layout/VerticalCurvedList"/>
    <dgm:cxn modelId="{EF3A0FD1-7346-4866-A153-5BF12581A7D5}" type="presParOf" srcId="{3C6A26B6-E478-4F7A-88E5-CC678A437F7C}" destId="{17B911D3-D2AC-488B-8E2A-F83E4CB70553}" srcOrd="2" destOrd="0" presId="urn:microsoft.com/office/officeart/2008/layout/VerticalCurvedList"/>
    <dgm:cxn modelId="{FA225013-E3C4-41A1-A0B5-70E70B59E8F2}" type="presParOf" srcId="{3C6A26B6-E478-4F7A-88E5-CC678A437F7C}" destId="{12DBDB60-4427-4E35-B960-D9D7F3D59CED}" srcOrd="3" destOrd="0" presId="urn:microsoft.com/office/officeart/2008/layout/VerticalCurvedList"/>
    <dgm:cxn modelId="{298FEF2A-2FAD-407D-AE68-76BEAC1B9F26}" type="presParOf" srcId="{09A2AC90-05E0-44B5-AB9F-7927F55182E7}" destId="{9B305A8A-39F0-4915-B512-100D37D09107}" srcOrd="1" destOrd="0" presId="urn:microsoft.com/office/officeart/2008/layout/VerticalCurvedList"/>
    <dgm:cxn modelId="{D403A9BA-0594-41ED-B9DC-B7107B55D609}" type="presParOf" srcId="{09A2AC90-05E0-44B5-AB9F-7927F55182E7}" destId="{3A74EFD7-3696-442B-A201-FAE41B065DB7}" srcOrd="2" destOrd="0" presId="urn:microsoft.com/office/officeart/2008/layout/VerticalCurvedList"/>
    <dgm:cxn modelId="{18271F66-331E-48BB-B57B-92CA81F7CFC2}" type="presParOf" srcId="{3A74EFD7-3696-442B-A201-FAE41B065DB7}" destId="{0F4E8820-F3E3-477C-96D9-AC25411BD310}" srcOrd="0" destOrd="0" presId="urn:microsoft.com/office/officeart/2008/layout/VerticalCurvedList"/>
    <dgm:cxn modelId="{009090CB-DDC6-4B3F-AA46-38CD9112FFE4}" type="presParOf" srcId="{09A2AC90-05E0-44B5-AB9F-7927F55182E7}" destId="{3EA3EA67-3F13-4528-8D12-F52D96592409}" srcOrd="3" destOrd="0" presId="urn:microsoft.com/office/officeart/2008/layout/VerticalCurvedList"/>
    <dgm:cxn modelId="{4A194EEE-F637-4DC3-97B8-E61CDFEE5190}" type="presParOf" srcId="{09A2AC90-05E0-44B5-AB9F-7927F55182E7}" destId="{F2FBCCC3-843C-45EA-A009-5FDA853A0EA3}" srcOrd="4" destOrd="0" presId="urn:microsoft.com/office/officeart/2008/layout/VerticalCurvedList"/>
    <dgm:cxn modelId="{955ACCB5-7286-4582-AF05-C2135830319E}" type="presParOf" srcId="{F2FBCCC3-843C-45EA-A009-5FDA853A0EA3}" destId="{699E9612-7AAF-4115-A6E7-F8A53CDFDF77}" srcOrd="0" destOrd="0" presId="urn:microsoft.com/office/officeart/2008/layout/VerticalCurvedList"/>
    <dgm:cxn modelId="{287548B0-FD71-4D75-A2D9-6EAB19B58D24}" type="presParOf" srcId="{09A2AC90-05E0-44B5-AB9F-7927F55182E7}" destId="{3FDAE5BB-C2AC-437D-990B-2D2E2531B9FC}" srcOrd="5" destOrd="0" presId="urn:microsoft.com/office/officeart/2008/layout/VerticalCurvedList"/>
    <dgm:cxn modelId="{E50901A1-0F36-4B5B-AE8B-BD94A27482C0}" type="presParOf" srcId="{09A2AC90-05E0-44B5-AB9F-7927F55182E7}" destId="{2A35C10E-2C54-4FB0-BC53-AAE61D3D19D7}" srcOrd="6" destOrd="0" presId="urn:microsoft.com/office/officeart/2008/layout/VerticalCurvedList"/>
    <dgm:cxn modelId="{ADBC450A-A10A-4887-997E-5251CD424C8B}" type="presParOf" srcId="{2A35C10E-2C54-4FB0-BC53-AAE61D3D19D7}" destId="{92EB2062-1A66-4890-8374-A377A45138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4A866-06D7-4AF5-98D4-D6DA0AC7537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05A8A-39F0-4915-B512-100D37D09107}">
      <dsp:nvSpPr>
        <dsp:cNvPr id="0" name=""/>
        <dsp:cNvSpPr/>
      </dsp:nvSpPr>
      <dsp:spPr>
        <a:xfrm>
          <a:off x="460128" y="312440"/>
          <a:ext cx="6713387" cy="625205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>
              <a:latin typeface="Lato" panose="020F0502020204030203"/>
            </a:rPr>
            <a:t>Registrierung mit erster </a:t>
          </a:r>
          <a:r>
            <a:rPr lang="de-DE" sz="2200" kern="1200" dirty="0" err="1">
              <a:latin typeface="Lato" panose="020F0502020204030203"/>
            </a:rPr>
            <a:t>Inverkehrbringung</a:t>
          </a:r>
          <a:r>
            <a:rPr lang="de-DE" sz="2200" kern="1200" dirty="0">
              <a:latin typeface="Lato" panose="020F0502020204030203"/>
            </a:rPr>
            <a:t>                  (§§ 4 f, 13)</a:t>
          </a:r>
        </a:p>
      </dsp:txBody>
      <dsp:txXfrm>
        <a:off x="460128" y="312440"/>
        <a:ext cx="6713387" cy="625205"/>
      </dsp:txXfrm>
    </dsp:sp>
    <dsp:sp modelId="{0F4E8820-F3E3-477C-96D9-AC25411BD310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E1415-F557-4195-AE58-7B42CEEFB4FC}">
      <dsp:nvSpPr>
        <dsp:cNvPr id="0" name=""/>
        <dsp:cNvSpPr/>
      </dsp:nvSpPr>
      <dsp:spPr>
        <a:xfrm>
          <a:off x="818573" y="1250411"/>
          <a:ext cx="6354943" cy="625205"/>
        </a:xfrm>
        <a:prstGeom prst="rect">
          <a:avLst/>
        </a:prstGeom>
        <a:solidFill>
          <a:srgbClr val="041E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48260" rIns="48260" bIns="48260" numCol="1" spcCol="1270" anchor="ctr" anchorCtr="0">
          <a:noAutofit/>
        </a:bodyPr>
        <a:lstStyle/>
        <a:p>
          <a:pPr lvl="0" algn="l" defTabSz="8223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50" kern="1200" dirty="0">
              <a:latin typeface="Lato" panose="020F0502020204030203"/>
            </a:rPr>
            <a:t>Ermittlung meldepflichtiger Energieträger oder CO</a:t>
          </a:r>
          <a:r>
            <a:rPr lang="de-DE" sz="1850" kern="1200" baseline="-25000" dirty="0">
              <a:latin typeface="Lato" panose="020F0502020204030203"/>
            </a:rPr>
            <a:t>2 </a:t>
          </a:r>
          <a:r>
            <a:rPr lang="de-DE" sz="1850" kern="1200" dirty="0">
              <a:latin typeface="Lato" panose="020F0502020204030203"/>
            </a:rPr>
            <a:t>-Emissionen (§§ 6, 14) </a:t>
          </a:r>
        </a:p>
      </dsp:txBody>
      <dsp:txXfrm>
        <a:off x="818573" y="1250411"/>
        <a:ext cx="6354943" cy="625205"/>
      </dsp:txXfrm>
    </dsp:sp>
    <dsp:sp modelId="{F646CA87-1D63-4AEE-A15F-C4C69812310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E3884-B5F5-40FC-B79F-4ADA0BF2B81D}">
      <dsp:nvSpPr>
        <dsp:cNvPr id="0" name=""/>
        <dsp:cNvSpPr/>
      </dsp:nvSpPr>
      <dsp:spPr>
        <a:xfrm>
          <a:off x="818573" y="2188382"/>
          <a:ext cx="6354943" cy="625205"/>
        </a:xfrm>
        <a:prstGeom prst="rect">
          <a:avLst/>
        </a:prstGeom>
        <a:solidFill>
          <a:srgbClr val="041E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>
              <a:latin typeface="Lato" panose="020F0502020204030203"/>
            </a:rPr>
            <a:t>Behördliche Meldung </a:t>
          </a:r>
          <a:r>
            <a:rPr lang="de-DE" sz="2000" kern="1200" dirty="0" err="1">
              <a:latin typeface="Lato" panose="020F0502020204030203"/>
            </a:rPr>
            <a:t>iSe</a:t>
          </a:r>
          <a:r>
            <a:rPr lang="de-DE" sz="2000" kern="1200" dirty="0">
              <a:latin typeface="Lato" panose="020F0502020204030203"/>
            </a:rPr>
            <a:t> verifizierten „Treibhausgas-</a:t>
          </a:r>
          <a:r>
            <a:rPr lang="de-DE" sz="2000" kern="1200" dirty="0" err="1">
              <a:latin typeface="Lato" panose="020F0502020204030203"/>
            </a:rPr>
            <a:t>emissionsberichts</a:t>
          </a:r>
          <a:r>
            <a:rPr lang="de-DE" sz="2000" kern="1200" dirty="0">
              <a:latin typeface="Lato" panose="020F0502020204030203"/>
            </a:rPr>
            <a:t>“ (§§ 6, 15)</a:t>
          </a:r>
        </a:p>
      </dsp:txBody>
      <dsp:txXfrm>
        <a:off x="818573" y="2188382"/>
        <a:ext cx="6354943" cy="625205"/>
      </dsp:txXfrm>
    </dsp:sp>
    <dsp:sp modelId="{FAE71D6A-A6FF-480A-80DE-32E132744769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840AB-3581-4AB4-9C9D-7B82F83C8FDB}">
      <dsp:nvSpPr>
        <dsp:cNvPr id="0" name=""/>
        <dsp:cNvSpPr/>
      </dsp:nvSpPr>
      <dsp:spPr>
        <a:xfrm>
          <a:off x="460128" y="3126353"/>
          <a:ext cx="6713387" cy="625205"/>
        </a:xfrm>
        <a:prstGeom prst="rect">
          <a:avLst/>
        </a:prstGeom>
        <a:solidFill>
          <a:srgbClr val="041E6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>
              <a:latin typeface="Lato" panose="020F0502020204030203"/>
            </a:rPr>
            <a:t>Erwerb und Abgabe nationaler Emissionszertifikate (§§ 11 f, 16)</a:t>
          </a:r>
        </a:p>
      </dsp:txBody>
      <dsp:txXfrm>
        <a:off x="460128" y="3126353"/>
        <a:ext cx="6713387" cy="625205"/>
      </dsp:txXfrm>
    </dsp:sp>
    <dsp:sp modelId="{24FFC7B0-0563-4802-88BA-F41A86B96124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4A866-06D7-4AF5-98D4-D6DA0AC7537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05A8A-39F0-4915-B512-100D37D09107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Befreiung für Lieferungen von relevanten Energieträgern an EU-EHS-Betriebe (§ 20) </a:t>
          </a:r>
        </a:p>
      </dsp:txBody>
      <dsp:txXfrm>
        <a:off x="564979" y="406400"/>
        <a:ext cx="5475833" cy="812800"/>
      </dsp:txXfrm>
    </dsp:sp>
    <dsp:sp modelId="{0F4E8820-F3E3-477C-96D9-AC25411BD310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4138E-F93E-4A39-ADC8-6E85A63310ED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>
              <a:latin typeface="Lato" panose="020F0502020204030203"/>
            </a:rPr>
            <a:t>Relevante Energieabgaben-Befreiungen (§ 22)</a:t>
          </a:r>
        </a:p>
      </dsp:txBody>
      <dsp:txXfrm>
        <a:off x="860432" y="1625599"/>
        <a:ext cx="5180380" cy="812800"/>
      </dsp:txXfrm>
    </dsp:sp>
    <dsp:sp modelId="{F5E39390-C254-4184-9826-1957CBAA952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AE5BB-C2AC-437D-990B-2D2E2531B9FC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>
              <a:latin typeface="Lato" panose="020F0502020204030203"/>
            </a:rPr>
            <a:t>Bagatellfälle (§ 21)</a:t>
          </a:r>
        </a:p>
      </dsp:txBody>
      <dsp:txXfrm>
        <a:off x="564979" y="2844800"/>
        <a:ext cx="5475833" cy="812800"/>
      </dsp:txXfrm>
    </dsp:sp>
    <dsp:sp modelId="{92EB2062-1A66-4890-8374-A377A451384D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4A866-06D7-4AF5-98D4-D6DA0AC7537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05A8A-39F0-4915-B512-100D37D09107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>
              <a:ln>
                <a:noFill/>
              </a:ln>
              <a:latin typeface="Lato" panose="020F0502020204030203"/>
            </a:rPr>
            <a:t>Carbon </a:t>
          </a:r>
          <a:r>
            <a:rPr lang="de-DE" sz="2700" kern="1200" dirty="0" err="1">
              <a:ln>
                <a:noFill/>
              </a:ln>
              <a:latin typeface="Lato" panose="020F0502020204030203"/>
            </a:rPr>
            <a:t>Leakage</a:t>
          </a:r>
          <a:r>
            <a:rPr lang="de-DE" sz="2700" kern="1200" dirty="0">
              <a:ln>
                <a:noFill/>
              </a:ln>
              <a:latin typeface="Lato" panose="020F0502020204030203"/>
            </a:rPr>
            <a:t> (§§ 24, 26)</a:t>
          </a:r>
        </a:p>
      </dsp:txBody>
      <dsp:txXfrm>
        <a:off x="564979" y="406400"/>
        <a:ext cx="5475833" cy="812800"/>
      </dsp:txXfrm>
    </dsp:sp>
    <dsp:sp modelId="{0F4E8820-F3E3-477C-96D9-AC25411BD310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3EA67-3F13-4528-8D12-F52D96592409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>
              <a:latin typeface="Lato" panose="020F0502020204030203"/>
            </a:rPr>
            <a:t>Land- und Forstwirtschaft (§ 25)</a:t>
          </a:r>
          <a:endParaRPr lang="de-DE" sz="2700" kern="1200" dirty="0">
            <a:latin typeface="Lato" panose="020F0502020204030203"/>
          </a:endParaRPr>
        </a:p>
      </dsp:txBody>
      <dsp:txXfrm>
        <a:off x="860432" y="1625599"/>
        <a:ext cx="5180380" cy="812800"/>
      </dsp:txXfrm>
    </dsp:sp>
    <dsp:sp modelId="{699E9612-7AAF-4115-A6E7-F8A53CDFDF77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41E6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AE5BB-C2AC-437D-990B-2D2E2531B9FC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002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>
              <a:latin typeface="Lato" panose="020F0502020204030203"/>
            </a:rPr>
            <a:t>Härtefälle (§ 27)</a:t>
          </a:r>
        </a:p>
      </dsp:txBody>
      <dsp:txXfrm>
        <a:off x="564979" y="2844800"/>
        <a:ext cx="5475833" cy="812800"/>
      </dsp:txXfrm>
    </dsp:sp>
    <dsp:sp modelId="{92EB2062-1A66-4890-8374-A377A451384D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35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AA5D-91B4-4D25-BDD2-26E6AF200B8E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52471-5A6F-4CC7-ADB8-69CC0693BE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132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29D8-E62B-4DDA-A6AB-74A8D2E7E198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381" y="4751389"/>
            <a:ext cx="533432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851F8-8D85-45CB-99D3-88FD804C0F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705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3574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3567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9757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976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6829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2124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059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2343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6496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9925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09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5521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182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889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838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4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732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9526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867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721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851F8-8D85-45CB-99D3-88FD804C0FCF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020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bg>
      <p:bgPr>
        <a:solidFill>
          <a:srgbClr val="002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757ED5D-5384-BA43-96FD-09FF908B30BC}"/>
              </a:ext>
            </a:extLst>
          </p:cNvPr>
          <p:cNvSpPr/>
          <p:nvPr userDrawn="1"/>
        </p:nvSpPr>
        <p:spPr>
          <a:xfrm rot="10800000">
            <a:off x="0" y="3618073"/>
            <a:ext cx="9144000" cy="713655"/>
          </a:xfrm>
          <a:prstGeom prst="rect">
            <a:avLst/>
          </a:prstGeom>
          <a:solidFill>
            <a:srgbClr val="CBE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de-DE" sz="1013">
              <a:solidFill>
                <a:srgbClr val="D0DEE9"/>
              </a:solidFill>
              <a:latin typeface="Futuri Light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178" y="5972702"/>
            <a:ext cx="3593592" cy="68275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82011" y="3693642"/>
            <a:ext cx="7208378" cy="562518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rgbClr val="041E64"/>
                </a:solidFill>
                <a:latin typeface="Lato" panose="020F0502020204030203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9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062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rgbClr val="D0D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79"/>
          <a:stretch/>
        </p:blipFill>
        <p:spPr>
          <a:xfrm>
            <a:off x="0" y="229225"/>
            <a:ext cx="873979" cy="650631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1008404" y="229224"/>
            <a:ext cx="8135596" cy="650631"/>
          </a:xfrm>
          <a:prstGeom prst="rect">
            <a:avLst/>
          </a:prstGeom>
          <a:solidFill>
            <a:srgbClr val="002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13">
              <a:solidFill>
                <a:srgbClr val="FFFFFF"/>
              </a:solidFill>
              <a:latin typeface="Futuri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404" y="223148"/>
            <a:ext cx="7886700" cy="66278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Lato" panose="020F0502020204030203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16" y="1207787"/>
            <a:ext cx="7886700" cy="4351338"/>
          </a:xfrm>
        </p:spPr>
        <p:txBody>
          <a:bodyPr/>
          <a:lstStyle>
            <a:lvl1pPr marL="457200" indent="-396000">
              <a:buFontTx/>
              <a:buBlip>
                <a:blip r:embed="rId3"/>
              </a:buBlip>
              <a:defRPr sz="2500">
                <a:latin typeface="Lato" panose="020F0502020204030203"/>
              </a:defRPr>
            </a:lvl1pPr>
            <a:lvl2pPr marL="685800" indent="-360000">
              <a:buFontTx/>
              <a:buBlip>
                <a:blip r:embed="rId3"/>
              </a:buBlip>
              <a:defRPr sz="2300">
                <a:latin typeface="Lato" panose="020F0502020204030203"/>
              </a:defRPr>
            </a:lvl2pPr>
            <a:lvl3pPr marL="1143000" indent="-324000">
              <a:buFontTx/>
              <a:buBlip>
                <a:blip r:embed="rId3"/>
              </a:buBlip>
              <a:defRPr>
                <a:latin typeface="Lato" panose="020F0502020204030203"/>
              </a:defRPr>
            </a:lvl3pPr>
            <a:lvl4pPr marL="1600200" indent="-288000">
              <a:buFontTx/>
              <a:buBlip>
                <a:blip r:embed="rId3"/>
              </a:buBlip>
              <a:defRPr/>
            </a:lvl4pPr>
            <a:lvl5pPr marL="2057400" indent="-2880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7B4C99-60F8-43CB-B23F-B3E7302C6C2B}" type="datetimeFigureOut">
              <a:rPr lang="de-AT" smtClean="0"/>
              <a:pPr/>
              <a:t>23.06.2022</a:t>
            </a:fld>
            <a:endParaRPr lang="de-AT"/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C98911-CE05-458D-BE09-DE0CB9F51763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Rechteck 8"/>
          <p:cNvSpPr/>
          <p:nvPr userDrawn="1"/>
        </p:nvSpPr>
        <p:spPr>
          <a:xfrm>
            <a:off x="0" y="6213597"/>
            <a:ext cx="5580404" cy="644404"/>
          </a:xfrm>
          <a:prstGeom prst="rect">
            <a:avLst/>
          </a:prstGeom>
          <a:solidFill>
            <a:srgbClr val="002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13">
              <a:solidFill>
                <a:srgbClr val="FFFFFF"/>
              </a:solidFill>
              <a:latin typeface="Futuri Light"/>
            </a:endParaRPr>
          </a:p>
        </p:txBody>
      </p:sp>
      <p:sp>
        <p:nvSpPr>
          <p:cNvPr id="10" name="Foliennummernplatzhalter 4"/>
          <p:cNvSpPr txBox="1">
            <a:spLocks/>
          </p:cNvSpPr>
          <p:nvPr userDrawn="1"/>
        </p:nvSpPr>
        <p:spPr>
          <a:xfrm>
            <a:off x="179122" y="6334062"/>
            <a:ext cx="40998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Lato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811829-F96D-4E5E-AB8A-5E17F669F9D3}" type="slidenum">
              <a:rPr lang="de-AT" sz="1000" smtClean="0"/>
              <a:pPr/>
              <a:t>‹Nr.›</a:t>
            </a:fld>
            <a:endParaRPr lang="de-AT" sz="1000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477" y="6213597"/>
            <a:ext cx="3424523" cy="6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0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solidFill>
          <a:srgbClr val="D0D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79"/>
          <a:stretch/>
        </p:blipFill>
        <p:spPr>
          <a:xfrm>
            <a:off x="0" y="229225"/>
            <a:ext cx="873979" cy="650631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008404" y="229224"/>
            <a:ext cx="8135596" cy="650631"/>
          </a:xfrm>
          <a:prstGeom prst="rect">
            <a:avLst/>
          </a:prstGeom>
          <a:solidFill>
            <a:srgbClr val="002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13">
              <a:solidFill>
                <a:srgbClr val="FFFFFF"/>
              </a:solidFill>
              <a:latin typeface="Futuri Light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008404" y="223148"/>
            <a:ext cx="78867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Lato" panose="020F0502020204030203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36989" y="1312093"/>
            <a:ext cx="3725613" cy="4351338"/>
          </a:xfrm>
        </p:spPr>
        <p:txBody>
          <a:bodyPr/>
          <a:lstStyle>
            <a:lvl1pPr marL="457200" indent="-396000">
              <a:buFontTx/>
              <a:buBlip>
                <a:blip r:embed="rId3"/>
              </a:buBlip>
              <a:defRPr sz="2500">
                <a:latin typeface="Lato" panose="020F0502020204030203"/>
              </a:defRPr>
            </a:lvl1pPr>
            <a:lvl2pPr marL="685800" indent="-360000">
              <a:buFontTx/>
              <a:buBlip>
                <a:blip r:embed="rId3"/>
              </a:buBlip>
              <a:defRPr sz="2300">
                <a:latin typeface="Lato" panose="020F0502020204030203"/>
              </a:defRPr>
            </a:lvl2pPr>
            <a:lvl3pPr marL="1143000" indent="-324000">
              <a:buFontTx/>
              <a:buBlip>
                <a:blip r:embed="rId3"/>
              </a:buBlip>
              <a:defRPr>
                <a:latin typeface="Lato" panose="020F0502020204030203"/>
              </a:defRPr>
            </a:lvl3pPr>
            <a:lvl4pPr marL="1600200" indent="-288000">
              <a:buFontTx/>
              <a:buBlip>
                <a:blip r:embed="rId3"/>
              </a:buBlip>
              <a:defRPr/>
            </a:lvl4pPr>
            <a:lvl5pPr marL="2057400" indent="-2880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7B4C99-60F8-43CB-B23F-B3E7302C6C2B}" type="datetimeFigureOut">
              <a:rPr lang="de-AT" smtClean="0"/>
              <a:pPr/>
              <a:t>23.06.2022</a:t>
            </a:fld>
            <a:endParaRPr lang="de-AT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C98911-CE05-458D-BE09-DE0CB9F51763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7B4C99-60F8-43CB-B23F-B3E7302C6C2B}" type="datetimeFigureOut">
              <a:rPr lang="de-AT" smtClean="0"/>
              <a:pPr/>
              <a:t>23.06.2022</a:t>
            </a:fld>
            <a:endParaRPr lang="de-AT"/>
          </a:p>
        </p:txBody>
      </p:sp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C98911-CE05-458D-BE09-DE0CB9F51763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6" name="Rechteck 15"/>
          <p:cNvSpPr/>
          <p:nvPr userDrawn="1"/>
        </p:nvSpPr>
        <p:spPr>
          <a:xfrm>
            <a:off x="0" y="6213597"/>
            <a:ext cx="5580404" cy="644404"/>
          </a:xfrm>
          <a:prstGeom prst="rect">
            <a:avLst/>
          </a:prstGeom>
          <a:solidFill>
            <a:srgbClr val="002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13">
              <a:solidFill>
                <a:srgbClr val="FFFFFF"/>
              </a:solidFill>
              <a:latin typeface="Futuri Light"/>
            </a:endParaRPr>
          </a:p>
        </p:txBody>
      </p:sp>
      <p:sp>
        <p:nvSpPr>
          <p:cNvPr id="17" name="Foliennummernplatzhalter 4"/>
          <p:cNvSpPr txBox="1">
            <a:spLocks/>
          </p:cNvSpPr>
          <p:nvPr userDrawn="1"/>
        </p:nvSpPr>
        <p:spPr>
          <a:xfrm>
            <a:off x="179122" y="6334062"/>
            <a:ext cx="40998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Lato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811829-F96D-4E5E-AB8A-5E17F669F9D3}" type="slidenum">
              <a:rPr lang="de-AT" sz="1000" smtClean="0"/>
              <a:pPr/>
              <a:t>‹Nr.›</a:t>
            </a:fld>
            <a:endParaRPr lang="de-AT" sz="1000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477" y="6213597"/>
            <a:ext cx="3424523" cy="650631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4"/>
          </p:nvPr>
        </p:nvSpPr>
        <p:spPr>
          <a:xfrm>
            <a:off x="4870571" y="1302717"/>
            <a:ext cx="3725613" cy="4351338"/>
          </a:xfrm>
        </p:spPr>
        <p:txBody>
          <a:bodyPr/>
          <a:lstStyle>
            <a:lvl1pPr marL="457200" indent="-396000">
              <a:buFontTx/>
              <a:buBlip>
                <a:blip r:embed="rId3"/>
              </a:buBlip>
              <a:defRPr sz="2500">
                <a:latin typeface="Lato" panose="020F0502020204030203"/>
              </a:defRPr>
            </a:lvl1pPr>
            <a:lvl2pPr marL="685800" indent="-360000">
              <a:buFontTx/>
              <a:buBlip>
                <a:blip r:embed="rId3"/>
              </a:buBlip>
              <a:defRPr sz="2300">
                <a:latin typeface="Lato" panose="020F0502020204030203"/>
              </a:defRPr>
            </a:lvl2pPr>
            <a:lvl3pPr marL="1143000" indent="-324000">
              <a:buFontTx/>
              <a:buBlip>
                <a:blip r:embed="rId3"/>
              </a:buBlip>
              <a:defRPr>
                <a:latin typeface="Lato" panose="020F0502020204030203"/>
              </a:defRPr>
            </a:lvl3pPr>
            <a:lvl4pPr marL="1600200" indent="-288000">
              <a:buFontTx/>
              <a:buBlip>
                <a:blip r:embed="rId3"/>
              </a:buBlip>
              <a:defRPr/>
            </a:lvl4pPr>
            <a:lvl5pPr marL="2057400" indent="-2880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4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94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20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326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83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894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9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4C99-60F8-43CB-B23F-B3E7302C6C2B}" type="datetimeFigureOut">
              <a:rPr lang="de-AT" smtClean="0"/>
              <a:t>23.06.2022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8911-CE05-458D-BE09-DE0CB9F517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696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38" y="2870421"/>
            <a:ext cx="9247473" cy="516889"/>
          </a:xfrm>
        </p:spPr>
        <p:txBody>
          <a:bodyPr>
            <a:noAutofit/>
          </a:bodyPr>
          <a:lstStyle/>
          <a:p>
            <a:r>
              <a:rPr lang="de-AT" sz="4400" b="1" dirty="0">
                <a:solidFill>
                  <a:schemeClr val="bg1"/>
                </a:solidFill>
              </a:rPr>
              <a:t>Webinar zum Nationalen </a:t>
            </a:r>
            <a:r>
              <a:rPr lang="de-AT" sz="4400" b="1" dirty="0" err="1">
                <a:solidFill>
                  <a:schemeClr val="bg1"/>
                </a:solidFill>
              </a:rPr>
              <a:t>Emissionszertifikatehandelsgesetz</a:t>
            </a:r>
            <a:r>
              <a:rPr lang="de-AT" sz="4400" b="1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538" y="4501269"/>
            <a:ext cx="9005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Lato" panose="020F0502020204030203"/>
              </a:rPr>
              <a:t>Dr</a:t>
            </a: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. Johannes Hartlieb, </a:t>
            </a:r>
            <a:r>
              <a:rPr lang="de-DE" b="1" dirty="0" err="1">
                <a:solidFill>
                  <a:schemeClr val="bg1"/>
                </a:solidFill>
                <a:latin typeface="Lato" panose="020F0502020204030203"/>
              </a:rPr>
              <a:t>B.Sc</a:t>
            </a: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., Haslinger / Nagele Rechtsanwälte GmbH</a:t>
            </a:r>
            <a:br>
              <a:rPr lang="de-DE" b="1" dirty="0">
                <a:solidFill>
                  <a:schemeClr val="bg1"/>
                </a:solidFill>
                <a:latin typeface="Lato" panose="020F0502020204030203"/>
              </a:rPr>
            </a:b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Mag. Emil Nigmatullin, Haslinger / Nagele Rechtsanwälte GmbH</a:t>
            </a:r>
            <a:br>
              <a:rPr lang="de-DE" b="1" dirty="0">
                <a:solidFill>
                  <a:schemeClr val="bg1"/>
                </a:solidFill>
                <a:latin typeface="Lato" panose="020F0502020204030203"/>
              </a:rPr>
            </a:b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Univ.-</a:t>
            </a:r>
            <a:r>
              <a:rPr lang="de-DE" b="1" dirty="0" err="1">
                <a:solidFill>
                  <a:schemeClr val="bg1"/>
                </a:solidFill>
                <a:latin typeface="Lato" panose="020F0502020204030203"/>
              </a:rPr>
              <a:t>Doz</a:t>
            </a: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. Dr. Stephan Schwarzer, </a:t>
            </a:r>
            <a:r>
              <a:rPr lang="de-DE" b="1" dirty="0" smtClean="0">
                <a:solidFill>
                  <a:schemeClr val="bg1"/>
                </a:solidFill>
                <a:latin typeface="Lato" panose="020F0502020204030203"/>
              </a:rPr>
              <a:t>Haslinger / Nagele </a:t>
            </a:r>
            <a:r>
              <a:rPr lang="de-DE" b="1" dirty="0" smtClean="0">
                <a:solidFill>
                  <a:schemeClr val="bg1"/>
                </a:solidFill>
                <a:latin typeface="Lato" panose="020F0502020204030203"/>
              </a:rPr>
              <a:t>Rechtsanwälte </a:t>
            </a:r>
            <a:r>
              <a:rPr lang="de-DE" b="1" dirty="0" smtClean="0">
                <a:solidFill>
                  <a:schemeClr val="bg1"/>
                </a:solidFill>
                <a:latin typeface="Lato" panose="020F0502020204030203"/>
              </a:rPr>
              <a:t>GmbH und WU Wien</a:t>
            </a:r>
            <a:r>
              <a:rPr lang="de-DE" b="1" dirty="0">
                <a:solidFill>
                  <a:schemeClr val="bg1"/>
                </a:solidFill>
                <a:latin typeface="Lato" panose="020F0502020204030203"/>
              </a:rPr>
              <a:t>	</a:t>
            </a:r>
            <a:r>
              <a:rPr lang="de-DE" dirty="0">
                <a:solidFill>
                  <a:schemeClr val="bg1"/>
                </a:solidFill>
                <a:latin typeface="Lato" panose="020F0502020204030203"/>
              </a:rPr>
              <a:t/>
            </a:r>
            <a:br>
              <a:rPr lang="de-DE" dirty="0">
                <a:solidFill>
                  <a:schemeClr val="bg1"/>
                </a:solidFill>
                <a:latin typeface="Lato" panose="020F0502020204030203"/>
              </a:rPr>
            </a:br>
            <a:endParaRPr lang="de-AT" dirty="0">
              <a:solidFill>
                <a:schemeClr val="bg1"/>
              </a:solidFill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313772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Knackpunkte</a:t>
            </a:r>
            <a:endParaRPr lang="de-AT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78420" y="1162346"/>
            <a:ext cx="8516684" cy="484657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de-DE" dirty="0"/>
              <a:t>Nicht </a:t>
            </a:r>
            <a:r>
              <a:rPr lang="de-DE" dirty="0" err="1"/>
              <a:t>bepreist</a:t>
            </a:r>
            <a:r>
              <a:rPr lang="de-DE" dirty="0"/>
              <a:t> werden CO</a:t>
            </a:r>
            <a:r>
              <a:rPr lang="de-DE" baseline="-25000" dirty="0"/>
              <a:t>2</a:t>
            </a:r>
            <a:r>
              <a:rPr lang="de-DE" dirty="0"/>
              <a:t>-Emissionen infolge Verbrennung u.a. von Holz 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Synthetische Kraftstoffe als „Energieträger“?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Per VO (§ 3 </a:t>
            </a:r>
            <a:r>
              <a:rPr lang="de-DE" dirty="0" err="1"/>
              <a:t>Abs</a:t>
            </a:r>
            <a:r>
              <a:rPr lang="de-DE" dirty="0"/>
              <a:t> 2): </a:t>
            </a:r>
          </a:p>
          <a:p>
            <a:pPr lvl="2" algn="just"/>
            <a:r>
              <a:rPr lang="de-DE" dirty="0"/>
              <a:t>Ausweitung der umfassten ET auf weitere (energieabgabenpflichtige) Mineralöle, Kraftstoffe und Heizstoffe</a:t>
            </a:r>
          </a:p>
          <a:p>
            <a:pPr lvl="2" algn="just"/>
            <a:r>
              <a:rPr lang="de-DE" dirty="0"/>
              <a:t>Unterteilung bestehender ET in weitere Untergruppen</a:t>
            </a:r>
          </a:p>
          <a:p>
            <a:pPr lvl="2" algn="just"/>
            <a:r>
              <a:rPr lang="de-DE" dirty="0"/>
              <a:t>Änderung der </a:t>
            </a:r>
            <a:r>
              <a:rPr lang="de-AT" sz="2100" dirty="0"/>
              <a:t>THG-Emissionsfaktoren</a:t>
            </a:r>
            <a:endParaRPr lang="de-DE" sz="2100" dirty="0"/>
          </a:p>
          <a:p>
            <a:pPr lvl="2" algn="just"/>
            <a:endParaRPr lang="de-DE" dirty="0"/>
          </a:p>
          <a:p>
            <a:pPr algn="just"/>
            <a:r>
              <a:rPr lang="de-DE" dirty="0"/>
              <a:t>Vermeidungsstrategien</a:t>
            </a:r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093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u="sng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557707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Spezialfragen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8420" y="1274312"/>
            <a:ext cx="8424490" cy="4208504"/>
          </a:xfrm>
        </p:spPr>
        <p:txBody>
          <a:bodyPr>
            <a:normAutofit/>
          </a:bodyPr>
          <a:lstStyle/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Auswirkung fehlender Emissionen auf Kundenebene?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Berücksichtigung der Beimischung biogener Anteile bei Bestimmung der THG-Emissionsfaktoren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Keine Bepreisung von synthetischen Energieträgern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>
              <a:buNone/>
            </a:pPr>
            <a:endParaRPr lang="de-DE" dirty="0"/>
          </a:p>
          <a:p>
            <a:pPr marL="61200" indent="0">
              <a:buNone/>
            </a:pPr>
            <a:endParaRPr lang="de-DE" sz="1000" dirty="0"/>
          </a:p>
          <a:p>
            <a:pPr marL="61200" indent="0">
              <a:buNone/>
            </a:pP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154342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u="sng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385682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Wesentliche Verpflichtungen des Handelsteilnehmers</a:t>
            </a:r>
            <a:endParaRPr lang="de-AT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678601744"/>
              </p:ext>
            </p:extLst>
          </p:nvPr>
        </p:nvGraphicFramePr>
        <p:xfrm>
          <a:off x="-1" y="1400847"/>
          <a:ext cx="722870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99911" y="5464847"/>
            <a:ext cx="80762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  <a:latin typeface="Lato" panose="020F0502020204030203"/>
              </a:rPr>
              <a:t>Erhebliche Unterschiede zw. Einführungs- und Übergangsphase!</a:t>
            </a:r>
          </a:p>
          <a:p>
            <a:endParaRPr lang="de-A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00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Verfahren/Fristen für das Rumpfjahr 2022</a:t>
            </a:r>
            <a:endParaRPr lang="de-AT" dirty="0"/>
          </a:p>
        </p:txBody>
      </p:sp>
      <p:sp>
        <p:nvSpPr>
          <p:cNvPr id="38" name="Geschweifte Klammer rechts 37"/>
          <p:cNvSpPr/>
          <p:nvPr/>
        </p:nvSpPr>
        <p:spPr>
          <a:xfrm rot="5400000">
            <a:off x="5457476" y="4740925"/>
            <a:ext cx="45719" cy="5532712"/>
          </a:xfrm>
          <a:prstGeom prst="righ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Textfeld 42"/>
          <p:cNvSpPr txBox="1"/>
          <p:nvPr/>
        </p:nvSpPr>
        <p:spPr>
          <a:xfrm>
            <a:off x="4554967" y="7566967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Lato" panose="020F0502020204030203"/>
              </a:rPr>
              <a:t>Zertifikatserwerb 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760603" y="5835253"/>
            <a:ext cx="2043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Lato" panose="020F0502020204030203"/>
              </a:rPr>
              <a:t>Illustration: Haslinger / Nagele</a:t>
            </a:r>
            <a:endParaRPr lang="de-AT" sz="1200" dirty="0">
              <a:latin typeface="Lato" panose="020F0502020204030203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19" y="1018015"/>
            <a:ext cx="8373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dirty="0">
                <a:latin typeface="Lato" panose="020F0502020204030203"/>
              </a:rPr>
              <a:t>Unter Berücksichtigung des „Teuerungs-Entlastungspakets“ (2662/A)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1" y="1479680"/>
            <a:ext cx="7814614" cy="438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2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u="sng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48077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Sanktionen</a:t>
            </a:r>
            <a:r>
              <a:rPr lang="de-DE" dirty="0"/>
              <a:t>  </a:t>
            </a:r>
            <a:endParaRPr lang="de-AT" dirty="0"/>
          </a:p>
        </p:txBody>
      </p:sp>
      <p:sp>
        <p:nvSpPr>
          <p:cNvPr id="9" name="Abgerundetes Rechteck 8"/>
          <p:cNvSpPr/>
          <p:nvPr/>
        </p:nvSpPr>
        <p:spPr>
          <a:xfrm>
            <a:off x="343741" y="1492846"/>
            <a:ext cx="3189161" cy="1025913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Finanzstrafen (§ 31)</a:t>
            </a:r>
            <a:endParaRPr lang="de-AT" sz="2800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3" name="Pfeil nach links und rechts 2"/>
          <p:cNvSpPr/>
          <p:nvPr/>
        </p:nvSpPr>
        <p:spPr>
          <a:xfrm>
            <a:off x="4447314" y="3253811"/>
            <a:ext cx="1180406" cy="628235"/>
          </a:xfrm>
          <a:prstGeom prst="leftRightArrow">
            <a:avLst/>
          </a:prstGeom>
          <a:solidFill>
            <a:srgbClr val="002359"/>
          </a:solidFill>
          <a:ln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Abgerundetes Rechteck 7"/>
          <p:cNvSpPr/>
          <p:nvPr/>
        </p:nvSpPr>
        <p:spPr>
          <a:xfrm>
            <a:off x="385304" y="3034233"/>
            <a:ext cx="3232539" cy="1025913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>
                <a:solidFill>
                  <a:srgbClr val="002359"/>
                </a:solidFill>
                <a:latin typeface="Lato" panose="020F0502020204030203"/>
              </a:rPr>
              <a:t>verschuldensunabh</a:t>
            </a:r>
            <a:r>
              <a:rPr lang="de-DE" sz="2000" dirty="0">
                <a:solidFill>
                  <a:srgbClr val="002359"/>
                </a:solidFill>
                <a:latin typeface="Lato" panose="020F0502020204030203"/>
              </a:rPr>
              <a:t>. (?) Abgabenerhöhung, § 32)</a:t>
            </a:r>
            <a:endParaRPr lang="de-AT" sz="2000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85303" y="4596738"/>
            <a:ext cx="3189161" cy="1025913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Schätzverfahren                             (</a:t>
            </a:r>
            <a:r>
              <a:rPr lang="de-DE" sz="2800" dirty="0" err="1">
                <a:solidFill>
                  <a:srgbClr val="002359"/>
                </a:solidFill>
                <a:latin typeface="Lato" panose="020F0502020204030203"/>
              </a:rPr>
              <a:t>zB</a:t>
            </a:r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 § 6 </a:t>
            </a:r>
            <a:r>
              <a:rPr lang="de-DE" sz="2800" dirty="0" err="1">
                <a:solidFill>
                  <a:srgbClr val="002359"/>
                </a:solidFill>
                <a:latin typeface="Lato" panose="020F0502020204030203"/>
              </a:rPr>
              <a:t>Abs</a:t>
            </a:r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 4)</a:t>
            </a:r>
            <a:endParaRPr lang="de-AT" sz="2800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4" name="Geschweifte Klammer rechts 3"/>
          <p:cNvSpPr/>
          <p:nvPr/>
        </p:nvSpPr>
        <p:spPr>
          <a:xfrm>
            <a:off x="3753193" y="1585386"/>
            <a:ext cx="290946" cy="3956858"/>
          </a:xfrm>
          <a:prstGeom prst="rightBrace">
            <a:avLst/>
          </a:prstGeom>
          <a:ln w="31750">
            <a:solidFill>
              <a:srgbClr val="002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Abgerundetes Rechteck 10"/>
          <p:cNvSpPr/>
          <p:nvPr/>
        </p:nvSpPr>
        <p:spPr>
          <a:xfrm>
            <a:off x="5981011" y="3253811"/>
            <a:ext cx="2830480" cy="755791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Energieabgaben-recht</a:t>
            </a:r>
            <a:endParaRPr lang="de-AT" sz="2800" dirty="0">
              <a:solidFill>
                <a:srgbClr val="002359"/>
              </a:solidFill>
              <a:latin typeface="Lato" panose="020F0502020204030203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923" y="4831997"/>
            <a:ext cx="28575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00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u="sng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421240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 der Befreiungen und Entlastungen </a:t>
            </a:r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42181" y="1959186"/>
            <a:ext cx="4219713" cy="1156350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Befreiungsmaßnahmen</a:t>
            </a:r>
          </a:p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(§§ 20 - 22)</a:t>
            </a:r>
            <a:endParaRPr lang="de-AT" sz="2800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10236" y="2244520"/>
            <a:ext cx="580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Lato" panose="020F0502020204030203"/>
              </a:rPr>
              <a:t>= </a:t>
            </a:r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betreffen Handelsteilnehmer</a:t>
            </a:r>
            <a:r>
              <a:rPr lang="de-DE" dirty="0">
                <a:solidFill>
                  <a:srgbClr val="002359"/>
                </a:solidFill>
                <a:latin typeface="Lato" panose="020F0502020204030203"/>
              </a:rPr>
              <a:t> </a:t>
            </a:r>
            <a:endParaRPr lang="de-AT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854664" y="3923293"/>
            <a:ext cx="4219713" cy="1156350"/>
          </a:xfrm>
          <a:prstGeom prst="roundRect">
            <a:avLst/>
          </a:prstGeom>
          <a:noFill/>
          <a:ln w="25400">
            <a:solidFill>
              <a:srgbClr val="002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Entlastungsmaßnahmen</a:t>
            </a:r>
          </a:p>
          <a:p>
            <a:pPr algn="ctr"/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(§§ 23 - 27)</a:t>
            </a:r>
            <a:endParaRPr lang="de-AT" sz="2800" dirty="0">
              <a:solidFill>
                <a:srgbClr val="002359"/>
              </a:solidFill>
              <a:latin typeface="Lato" panose="020F0502020204030203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69625" y="4058598"/>
            <a:ext cx="72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Lato" panose="020F0502020204030203"/>
              </a:rPr>
              <a:t>= </a:t>
            </a:r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betreffen sonstige Rechtsträger, </a:t>
            </a:r>
          </a:p>
          <a:p>
            <a:r>
              <a:rPr lang="de-DE" sz="2800" dirty="0">
                <a:solidFill>
                  <a:srgbClr val="002359"/>
                </a:solidFill>
                <a:latin typeface="Lato" panose="020F0502020204030203"/>
              </a:rPr>
              <a:t>die nicht Handelsteilnehmer sind</a:t>
            </a:r>
            <a:endParaRPr lang="de-AT" dirty="0">
              <a:solidFill>
                <a:srgbClr val="002359"/>
              </a:solidFill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196888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2015804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Befreiungsmaßnahmen </a:t>
            </a:r>
            <a:endParaRPr lang="de-AT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311870316"/>
              </p:ext>
            </p:extLst>
          </p:nvPr>
        </p:nvGraphicFramePr>
        <p:xfrm>
          <a:off x="-68580" y="1452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Geschweifte Klammer rechts 3"/>
          <p:cNvSpPr/>
          <p:nvPr/>
        </p:nvSpPr>
        <p:spPr>
          <a:xfrm>
            <a:off x="6072576" y="1873956"/>
            <a:ext cx="295140" cy="765455"/>
          </a:xfrm>
          <a:prstGeom prst="rightBrace">
            <a:avLst/>
          </a:prstGeom>
          <a:ln w="19050">
            <a:solidFill>
              <a:srgbClr val="002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Abgerundetes Rechteck 4"/>
          <p:cNvSpPr/>
          <p:nvPr/>
        </p:nvSpPr>
        <p:spPr>
          <a:xfrm>
            <a:off x="6668632" y="1907823"/>
            <a:ext cx="2192606" cy="6906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Lato" panose="020F0502020204030203"/>
              </a:rPr>
              <a:t>durch EK zu genehmigen </a:t>
            </a:r>
            <a:endParaRPr lang="de-AT" sz="20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601275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Entlastungsmaßnahmen</a:t>
            </a:r>
            <a:endParaRPr lang="de-AT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736662817"/>
              </p:ext>
            </p:extLst>
          </p:nvPr>
        </p:nvGraphicFramePr>
        <p:xfrm>
          <a:off x="-67732" y="14436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Geschweifte Klammer rechts 3"/>
          <p:cNvSpPr/>
          <p:nvPr/>
        </p:nvSpPr>
        <p:spPr>
          <a:xfrm>
            <a:off x="6308859" y="1874635"/>
            <a:ext cx="296292" cy="3191887"/>
          </a:xfrm>
          <a:prstGeom prst="rightBrace">
            <a:avLst/>
          </a:prstGeom>
          <a:ln w="19050">
            <a:solidFill>
              <a:srgbClr val="002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Abgerundetes Rechteck 4"/>
          <p:cNvSpPr/>
          <p:nvPr/>
        </p:nvSpPr>
        <p:spPr>
          <a:xfrm>
            <a:off x="6940105" y="3125345"/>
            <a:ext cx="2089969" cy="69046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latin typeface="Lato" panose="020F0502020204030203"/>
              </a:rPr>
              <a:t>durch EK zu genehmigen</a:t>
            </a:r>
            <a:endParaRPr lang="de-AT" sz="20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3128524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To</a:t>
            </a:r>
            <a:r>
              <a:rPr lang="de-DE" dirty="0"/>
              <a:t>-dos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Registrierung (ggf. vereinfacht)</a:t>
            </a:r>
          </a:p>
          <a:p>
            <a:r>
              <a:rPr lang="de-DE" dirty="0" smtClean="0"/>
              <a:t>Lieferung </a:t>
            </a:r>
            <a:r>
              <a:rPr lang="de-DE" dirty="0"/>
              <a:t>vor dem Inkrafttreten</a:t>
            </a:r>
          </a:p>
          <a:p>
            <a:r>
              <a:rPr lang="de-DE" dirty="0" smtClean="0"/>
              <a:t>Datenaustausch </a:t>
            </a:r>
            <a:r>
              <a:rPr lang="de-DE" dirty="0"/>
              <a:t>zwischen ETS-Betrieb Lieferant</a:t>
            </a:r>
          </a:p>
          <a:p>
            <a:r>
              <a:rPr lang="de-DE" dirty="0"/>
              <a:t>Können Rechtsfragen vorweg außer Streit gestellt werden?</a:t>
            </a:r>
          </a:p>
          <a:p>
            <a:r>
              <a:rPr lang="de-AT" dirty="0" smtClean="0"/>
              <a:t>Vertragsprüfung </a:t>
            </a:r>
            <a:r>
              <a:rPr lang="de-AT" dirty="0"/>
              <a:t>(Energielieferklauseln) – Lieferant muss Kundeninteresse wahren </a:t>
            </a:r>
          </a:p>
          <a:p>
            <a:r>
              <a:rPr lang="de-AT" dirty="0"/>
              <a:t>Feststellung ob Härtefall oder Carbon </a:t>
            </a:r>
            <a:r>
              <a:rPr lang="de-AT" dirty="0" err="1"/>
              <a:t>Leakage</a:t>
            </a:r>
            <a:r>
              <a:rPr lang="de-AT" dirty="0"/>
              <a:t>-Fall vorliegen könnte</a:t>
            </a:r>
          </a:p>
          <a:p>
            <a:r>
              <a:rPr lang="de-AT" dirty="0" smtClean="0"/>
              <a:t>Kontaktaufnahme </a:t>
            </a:r>
            <a:r>
              <a:rPr lang="de-AT" dirty="0"/>
              <a:t>mit unabhängiger Prüfeinrichtung</a:t>
            </a:r>
          </a:p>
          <a:p>
            <a:r>
              <a:rPr lang="de-DE" dirty="0" smtClean="0"/>
              <a:t>Bestimmung </a:t>
            </a:r>
            <a:r>
              <a:rPr lang="de-DE" dirty="0"/>
              <a:t>eines Verantwortlichen</a:t>
            </a:r>
          </a:p>
          <a:p>
            <a:r>
              <a:rPr lang="de-AT" dirty="0" smtClean="0"/>
              <a:t>Einrichtung </a:t>
            </a:r>
            <a:r>
              <a:rPr lang="de-AT" dirty="0"/>
              <a:t>eines internen </a:t>
            </a:r>
            <a:r>
              <a:rPr lang="de-AT" dirty="0" smtClean="0"/>
              <a:t>Kontrollsystems</a:t>
            </a:r>
          </a:p>
          <a:p>
            <a:r>
              <a:rPr lang="de-AT" smtClean="0"/>
              <a:t>Lieferanten: Überprüfung </a:t>
            </a:r>
            <a:r>
              <a:rPr lang="de-AT"/>
              <a:t>der </a:t>
            </a:r>
            <a:r>
              <a:rPr lang="de-AT" smtClean="0"/>
              <a:t>Preise (extra-Ausweisung </a:t>
            </a:r>
            <a:r>
              <a:rPr lang="de-AT" dirty="0"/>
              <a:t>oder </a:t>
            </a:r>
            <a:r>
              <a:rPr lang="de-AT"/>
              <a:t>nur </a:t>
            </a:r>
            <a:r>
              <a:rPr lang="de-AT" smtClean="0"/>
              <a:t>Preisanpassung)</a:t>
            </a:r>
            <a:endParaRPr lang="de-AT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85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222" y="902785"/>
            <a:ext cx="8108363" cy="562518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bg1"/>
                </a:solidFill>
              </a:rPr>
              <a:t>Vielen Dank für Ihre Aufmerksamkeit!</a:t>
            </a:r>
            <a:endParaRPr lang="de-AT" sz="4000" b="1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442403" y="4634043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Haslinger / Nagele Rechtsanwälte GmbH</a:t>
            </a:r>
          </a:p>
          <a:p>
            <a:pPr marL="342900" indent="-342900" algn="ctr" eaLnBrk="0" hangingPunct="0"/>
            <a:r>
              <a:rPr lang="de-DE" sz="1600" dirty="0" err="1">
                <a:solidFill>
                  <a:schemeClr val="bg1"/>
                </a:solidFill>
                <a:latin typeface="Lato" panose="020F0502020204030203"/>
              </a:rPr>
              <a:t>Mölker</a:t>
            </a: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 Bastei 5, 1010 Wien </a:t>
            </a:r>
          </a:p>
          <a:p>
            <a:pPr marL="342900" indent="-342900" algn="ctr" eaLnBrk="0" hangingPunct="0"/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Tel 01 / 718 66 80-0</a:t>
            </a:r>
          </a:p>
          <a:p>
            <a:pPr marL="342900" indent="-342900" algn="ctr" eaLnBrk="0" hangingPunct="0"/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Fax 01 / 718 66 80-630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151329" y="1927989"/>
            <a:ext cx="515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eaLnBrk="0" hangingPunct="0"/>
            <a:r>
              <a:rPr lang="de-DE" sz="1600" b="1" dirty="0" smtClean="0">
                <a:solidFill>
                  <a:schemeClr val="bg1"/>
                </a:solidFill>
                <a:latin typeface="Lato" panose="020F0502020204030203"/>
              </a:rPr>
              <a:t>Dr</a:t>
            </a:r>
            <a:r>
              <a:rPr lang="de-DE" sz="1600" b="1" dirty="0">
                <a:solidFill>
                  <a:schemeClr val="bg1"/>
                </a:solidFill>
                <a:latin typeface="Lato" panose="020F0502020204030203"/>
              </a:rPr>
              <a:t>. Stephan Schwarzer</a:t>
            </a: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/>
            </a:r>
            <a:br>
              <a:rPr lang="de-DE" sz="1600" dirty="0">
                <a:solidFill>
                  <a:schemeClr val="bg1"/>
                </a:solidFill>
                <a:latin typeface="Lato" panose="020F0502020204030203"/>
              </a:rPr>
            </a:b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stephan.schwarzer@haslinger-nagele.com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51329" y="2462723"/>
            <a:ext cx="515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Lato" panose="020F0502020204030203"/>
              </a:rPr>
              <a:t>Dr. Johannes Hartlieb, BSc</a:t>
            </a: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/>
            </a:r>
            <a:br>
              <a:rPr lang="de-DE" sz="1600" dirty="0">
                <a:solidFill>
                  <a:schemeClr val="bg1"/>
                </a:solidFill>
                <a:latin typeface="Lato" panose="020F0502020204030203"/>
              </a:rPr>
            </a:b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johannes.hartlieb@haslinger-nagele.com</a:t>
            </a:r>
          </a:p>
          <a:p>
            <a:pPr algn="ctr"/>
            <a:endParaRPr lang="de-AT" sz="1600" dirty="0">
              <a:solidFill>
                <a:schemeClr val="bg1"/>
              </a:solidFill>
              <a:latin typeface="Lato" panose="020F0502020204030203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76835" y="2975450"/>
            <a:ext cx="515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Lato" panose="020F0502020204030203"/>
              </a:rPr>
              <a:t>Mag. Emil Nigmatullin</a:t>
            </a: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/>
            </a:r>
            <a:br>
              <a:rPr lang="de-DE" sz="1600" dirty="0">
                <a:solidFill>
                  <a:schemeClr val="bg1"/>
                </a:solidFill>
                <a:latin typeface="Lato" panose="020F0502020204030203"/>
              </a:rPr>
            </a:br>
            <a:r>
              <a:rPr lang="de-DE" sz="1600" dirty="0">
                <a:solidFill>
                  <a:schemeClr val="bg1"/>
                </a:solidFill>
                <a:latin typeface="Lato" panose="020F0502020204030203"/>
              </a:rPr>
              <a:t>emil.nigmatullin@haslinger-nagele.com</a:t>
            </a:r>
          </a:p>
          <a:p>
            <a:pPr algn="ctr"/>
            <a:endParaRPr lang="de-AT" sz="1600" dirty="0">
              <a:solidFill>
                <a:schemeClr val="bg1"/>
              </a:solidFill>
              <a:latin typeface="Lato" panose="020F0502020204030203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93" y="3611991"/>
            <a:ext cx="6166486" cy="73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8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u="sng" dirty="0"/>
              <a:t>Einführung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349599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</a:t>
            </a:r>
            <a:endParaRPr lang="de-AT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378420" y="1274312"/>
            <a:ext cx="8424490" cy="4208504"/>
          </a:xfrm>
        </p:spPr>
        <p:txBody>
          <a:bodyPr>
            <a:normAutofit/>
          </a:bodyPr>
          <a:lstStyle/>
          <a:p>
            <a:pPr algn="just"/>
            <a:r>
              <a:rPr lang="de-DE" dirty="0"/>
              <a:t>Gesetzesentstehung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Neuer Start des „</a:t>
            </a:r>
            <a:r>
              <a:rPr lang="de-DE" dirty="0" err="1"/>
              <a:t>nEHS</a:t>
            </a:r>
            <a:r>
              <a:rPr lang="de-DE" dirty="0"/>
              <a:t>“: 1. Oktober 2022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Echtes Handelssystem?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„Der Teufel steckt im Detail“: 19 VO-Erlassungsaufträge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Tools müssen vorhanden sein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>
              <a:buNone/>
            </a:pPr>
            <a:endParaRPr lang="de-DE" dirty="0"/>
          </a:p>
          <a:p>
            <a:pPr marL="61200" indent="0">
              <a:buNone/>
            </a:pPr>
            <a:endParaRPr lang="de-DE" sz="1000" dirty="0"/>
          </a:p>
          <a:p>
            <a:pPr marL="61200" indent="0">
              <a:buNone/>
            </a:pP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85113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74785" y="1450383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Einführung </a:t>
            </a:r>
          </a:p>
          <a:p>
            <a:endParaRPr lang="de-DE" dirty="0"/>
          </a:p>
          <a:p>
            <a:r>
              <a:rPr lang="de-DE" u="sng" dirty="0"/>
              <a:t>Geltungsbereich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Abgrenzungsfragen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Verpflichtungen des Handelsteilnehmers, Verfahren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Sanktionen </a:t>
            </a:r>
          </a:p>
          <a:p>
            <a:pPr marL="61200" indent="0">
              <a:buNone/>
            </a:pPr>
            <a:endParaRPr lang="de-DE" dirty="0"/>
          </a:p>
          <a:p>
            <a:r>
              <a:rPr lang="de-DE" dirty="0"/>
              <a:t>Befreiungs- und Entlastungsmaßnahmen </a:t>
            </a:r>
          </a:p>
        </p:txBody>
      </p:sp>
    </p:spTree>
    <p:extLst>
      <p:ext uri="{BB962C8B-B14F-4D97-AF65-F5344CB8AC3E}">
        <p14:creationId xmlns:p14="http://schemas.microsoft.com/office/powerpoint/2010/main" val="246202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Geltungsbereich (I)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8420" y="1274312"/>
            <a:ext cx="8424490" cy="4208504"/>
          </a:xfrm>
        </p:spPr>
        <p:txBody>
          <a:bodyPr>
            <a:normAutofit/>
          </a:bodyPr>
          <a:lstStyle/>
          <a:p>
            <a:pPr algn="just"/>
            <a:endParaRPr lang="de-DE" dirty="0"/>
          </a:p>
          <a:p>
            <a:pPr algn="just"/>
            <a:endParaRPr lang="de-DE" dirty="0"/>
          </a:p>
          <a:p>
            <a:pPr marL="819000" lvl="2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>
              <a:buNone/>
            </a:pPr>
            <a:endParaRPr lang="de-DE" dirty="0"/>
          </a:p>
          <a:p>
            <a:pPr marL="61200" indent="0">
              <a:buNone/>
            </a:pPr>
            <a:endParaRPr lang="de-DE" sz="1000" dirty="0"/>
          </a:p>
          <a:p>
            <a:pPr marL="61200" indent="0">
              <a:buNone/>
            </a:pPr>
            <a:endParaRPr lang="de-AT" sz="10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30820" y="1426712"/>
            <a:ext cx="8424490" cy="4208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7200" indent="-396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5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1pPr>
            <a:lvl2pPr marL="6858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3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2pPr>
            <a:lvl3pPr marL="1143000" indent="-324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3pPr>
            <a:lvl4pPr marL="16002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dirty="0" err="1"/>
              <a:t>Bepreisung</a:t>
            </a:r>
            <a:r>
              <a:rPr lang="de-DE" dirty="0"/>
              <a:t> von </a:t>
            </a:r>
            <a:r>
              <a:rPr lang="de-DE" u="sng" dirty="0"/>
              <a:t>CO</a:t>
            </a:r>
            <a:r>
              <a:rPr lang="de-DE" u="sng" baseline="-25000" dirty="0"/>
              <a:t>2</a:t>
            </a:r>
            <a:r>
              <a:rPr lang="de-DE" baseline="-25000" dirty="0"/>
              <a:t> </a:t>
            </a:r>
            <a:r>
              <a:rPr lang="de-DE" dirty="0"/>
              <a:t>-Emissionen in </a:t>
            </a:r>
            <a:r>
              <a:rPr lang="de-DE" u="sng" dirty="0"/>
              <a:t>Non-EHS-Sektoren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Tatbestand: „Inverkehrbringen“ von bestimmten fossilen Energieträgern </a:t>
            </a:r>
          </a:p>
          <a:p>
            <a:pPr lvl="2" algn="just"/>
            <a:r>
              <a:rPr lang="de-DE" dirty="0"/>
              <a:t>Abgestellt wird auf Entstehung der Steuerschuld für die </a:t>
            </a:r>
            <a:r>
              <a:rPr lang="de-DE" dirty="0" err="1"/>
              <a:t>taxativ</a:t>
            </a:r>
            <a:r>
              <a:rPr lang="de-DE" dirty="0"/>
              <a:t> aufgezählten Energieabgaben </a:t>
            </a:r>
            <a:r>
              <a:rPr lang="de-AT" dirty="0"/>
              <a:t>(= Mineralölsteuer, Erdgas- und Kohleabgabe) </a:t>
            </a:r>
            <a:endParaRPr lang="de-DE" dirty="0"/>
          </a:p>
          <a:p>
            <a:pPr lvl="2" algn="just"/>
            <a:r>
              <a:rPr lang="de-AT" dirty="0"/>
              <a:t>Gleichschaltung mit den Energieabgabensystem</a:t>
            </a:r>
          </a:p>
          <a:p>
            <a:pPr marL="819000" lvl="2" indent="0" algn="just">
              <a:buNone/>
            </a:pPr>
            <a:endParaRPr lang="de-DE" dirty="0"/>
          </a:p>
          <a:p>
            <a:pPr algn="just"/>
            <a:r>
              <a:rPr lang="de-DE" dirty="0"/>
              <a:t>Verpflichteter =  „Handelsteilnehmer“ 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Umrechnung der in Verkehr gebrachten Energieträger zu  CO</a:t>
            </a:r>
            <a:r>
              <a:rPr lang="de-DE" baseline="-25000" dirty="0"/>
              <a:t>2 </a:t>
            </a:r>
            <a:r>
              <a:rPr lang="de-DE" dirty="0"/>
              <a:t>–Emissionen</a:t>
            </a:r>
          </a:p>
          <a:p>
            <a:pPr marL="61200" indent="0" algn="just">
              <a:buNone/>
            </a:pPr>
            <a:endParaRPr lang="de-DE" dirty="0"/>
          </a:p>
          <a:p>
            <a:pPr algn="just"/>
            <a:r>
              <a:rPr lang="de-DE" dirty="0"/>
              <a:t>Beachte: Stabilisierungsmechanismus</a:t>
            </a:r>
          </a:p>
          <a:p>
            <a:pPr marL="61200" indent="0">
              <a:buFontTx/>
              <a:buNone/>
            </a:pPr>
            <a:endParaRPr lang="de-DE" sz="1000" dirty="0"/>
          </a:p>
          <a:p>
            <a:pPr marL="61200" indent="0">
              <a:buFontTx/>
              <a:buNone/>
            </a:pP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5277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Erfasste Energieträger</a:t>
            </a:r>
            <a:endParaRPr lang="de-AT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77089"/>
              </p:ext>
            </p:extLst>
          </p:nvPr>
        </p:nvGraphicFramePr>
        <p:xfrm>
          <a:off x="2062066" y="968624"/>
          <a:ext cx="6917014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111">
                  <a:extLst>
                    <a:ext uri="{9D8B030D-6E8A-4147-A177-3AD203B41FA5}">
                      <a16:colId xmlns:a16="http://schemas.microsoft.com/office/drawing/2014/main" val="34424966"/>
                    </a:ext>
                  </a:extLst>
                </a:gridCol>
                <a:gridCol w="3430903">
                  <a:extLst>
                    <a:ext uri="{9D8B030D-6E8A-4147-A177-3AD203B41FA5}">
                      <a16:colId xmlns:a16="http://schemas.microsoft.com/office/drawing/2014/main" val="3192542015"/>
                    </a:ext>
                  </a:extLst>
                </a:gridCol>
              </a:tblGrid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Lato" panose="020F0502020204030203"/>
                        </a:rPr>
                        <a:t>Energieträger</a:t>
                      </a:r>
                      <a:endParaRPr lang="de-AT" sz="2000" dirty="0">
                        <a:solidFill>
                          <a:schemeClr val="bg1"/>
                        </a:solidFill>
                        <a:latin typeface="Lato" panose="020F050202020403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3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>
                          <a:solidFill>
                            <a:schemeClr val="bg1"/>
                          </a:solidFill>
                          <a:latin typeface="Lato" panose="020F0502020204030203"/>
                        </a:rPr>
                        <a:t>THG-Emissionsfaktoren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3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23755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AT" sz="1750" b="1" dirty="0">
                          <a:latin typeface="Lato" panose="020F0502020204030203"/>
                        </a:rPr>
                        <a:t>Benzin</a:t>
                      </a:r>
                      <a:r>
                        <a:rPr lang="de-AT" sz="1750" dirty="0">
                          <a:latin typeface="Lato" panose="020F0502020204030203"/>
                        </a:rPr>
                        <a:t> (ohne Beimischung)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2,38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890954"/>
                  </a:ext>
                </a:extLst>
              </a:tr>
              <a:tr h="578821">
                <a:tc>
                  <a:txBody>
                    <a:bodyPr/>
                    <a:lstStyle/>
                    <a:p>
                      <a:pPr algn="ctr"/>
                      <a:r>
                        <a:rPr lang="de-AT" sz="1750" dirty="0">
                          <a:latin typeface="Lato" panose="020F0502020204030203"/>
                        </a:rPr>
                        <a:t>- mit Beimischung biogener Stoffe </a:t>
                      </a:r>
                      <a:r>
                        <a:rPr lang="de-AT" sz="1750" i="1" dirty="0">
                          <a:effectLst/>
                          <a:latin typeface="Lato" panose="020F0502020204030203"/>
                        </a:rPr>
                        <a:t>von mehr als </a:t>
                      </a:r>
                      <a:r>
                        <a:rPr lang="de-AT" sz="1750" dirty="0">
                          <a:latin typeface="Lato" panose="020F0502020204030203"/>
                        </a:rPr>
                        <a:t>4,6 %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2,27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41182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AT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Gasöl </a:t>
                      </a:r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(ohne Beimischung)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2,67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511807"/>
                  </a:ext>
                </a:extLst>
              </a:tr>
              <a:tr h="578821"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- mit Beimischung biogener Stoffe </a:t>
                      </a:r>
                      <a:r>
                        <a:rPr lang="de-AT" sz="1750" i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von mehr als</a:t>
                      </a:r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 6,6 %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2,50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571246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AT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Heizöl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3,24 kg/kg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073536"/>
                  </a:ext>
                </a:extLst>
              </a:tr>
              <a:tr h="578821"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- mit Beimischung biogener Stoffe </a:t>
                      </a:r>
                      <a:r>
                        <a:rPr lang="de-AT" sz="1750" i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von mehr als </a:t>
                      </a:r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6,6 %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3,04 kg/kg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607356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- bei Verwendung als Treibstoff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2,98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295558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DE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Erdgas</a:t>
                      </a:r>
                      <a:endParaRPr lang="de-AT" sz="1750" b="1" kern="1200" dirty="0">
                        <a:solidFill>
                          <a:schemeClr val="dk1"/>
                        </a:solidFill>
                        <a:latin typeface="Lato" panose="020F050202020403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2,04 kg/m³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600116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DE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Flüssiggas</a:t>
                      </a:r>
                      <a:endParaRPr lang="de-AT" sz="1750" b="1" kern="1200" dirty="0">
                        <a:solidFill>
                          <a:schemeClr val="dk1"/>
                        </a:solidFill>
                        <a:latin typeface="Lato" panose="020F050202020403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2,96 kg/kg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197024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DE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Kohle</a:t>
                      </a:r>
                      <a:endParaRPr lang="de-AT" sz="1750" b="1" kern="1200" dirty="0">
                        <a:solidFill>
                          <a:schemeClr val="dk1"/>
                        </a:solidFill>
                        <a:latin typeface="Lato" panose="020F050202020403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2,78 kg/kg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390450"/>
                  </a:ext>
                </a:extLst>
              </a:tr>
              <a:tr h="330755">
                <a:tc>
                  <a:txBody>
                    <a:bodyPr/>
                    <a:lstStyle/>
                    <a:p>
                      <a:pPr algn="ctr"/>
                      <a:r>
                        <a:rPr lang="de-AT" sz="1750" b="1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Kerosin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kern="1200" dirty="0">
                          <a:solidFill>
                            <a:schemeClr val="dk1"/>
                          </a:solidFill>
                          <a:latin typeface="Lato" panose="020F0502020204030203"/>
                          <a:ea typeface="+mn-ea"/>
                          <a:cs typeface="+mn-cs"/>
                        </a:rPr>
                        <a:t>2,57 kg/Liter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308569"/>
                  </a:ext>
                </a:extLst>
              </a:tr>
            </a:tbl>
          </a:graphicData>
        </a:graphic>
      </p:graphicFrame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11967" y="3187088"/>
            <a:ext cx="8516684" cy="4846570"/>
          </a:xfrm>
        </p:spPr>
        <p:txBody>
          <a:bodyPr>
            <a:normAutofit/>
          </a:bodyPr>
          <a:lstStyle/>
          <a:p>
            <a:pPr marL="61200" indent="0" algn="just">
              <a:buNone/>
            </a:pPr>
            <a:r>
              <a:rPr lang="de-DE" sz="3200" dirty="0"/>
              <a:t>Anlage 1:</a:t>
            </a:r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marL="61200" indent="0" algn="just">
              <a:buNone/>
            </a:pPr>
            <a:endParaRPr lang="de-DE" dirty="0"/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61200" indent="0">
              <a:buNone/>
            </a:pPr>
            <a:endParaRPr lang="de-DE" dirty="0"/>
          </a:p>
          <a:p>
            <a:pPr marL="61200" indent="0">
              <a:buNone/>
            </a:pPr>
            <a:endParaRPr lang="de-DE" sz="1000" dirty="0"/>
          </a:p>
          <a:p>
            <a:pPr marL="61200" indent="0">
              <a:buNone/>
            </a:pPr>
            <a:endParaRPr lang="de-AT" sz="1000" dirty="0"/>
          </a:p>
        </p:txBody>
      </p:sp>
      <p:sp>
        <p:nvSpPr>
          <p:cNvPr id="6" name="Textfeld 5"/>
          <p:cNvSpPr txBox="1"/>
          <p:nvPr/>
        </p:nvSpPr>
        <p:spPr>
          <a:xfrm>
            <a:off x="111967" y="4015945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C00000"/>
                </a:solidFill>
                <a:latin typeface="Lato" panose="020F0502020204030203"/>
              </a:rPr>
              <a:t>Nur Waren der Kombinierten Nomenklatur!</a:t>
            </a:r>
            <a:endParaRPr lang="de-AT" sz="2000" b="1" dirty="0">
              <a:solidFill>
                <a:srgbClr val="C00000"/>
              </a:solidFill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142565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Berechnung der zu </a:t>
            </a:r>
            <a:r>
              <a:rPr lang="de-DE" dirty="0" err="1"/>
              <a:t>bepreisenden</a:t>
            </a:r>
            <a:r>
              <a:rPr lang="de-DE" dirty="0"/>
              <a:t> Gesamtmenge der CO</a:t>
            </a:r>
            <a:r>
              <a:rPr lang="de-DE" baseline="-25000" dirty="0"/>
              <a:t>2</a:t>
            </a:r>
            <a:r>
              <a:rPr lang="de-DE" dirty="0"/>
              <a:t>-Emissionen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361026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225429" y="3053160"/>
            <a:ext cx="2977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600" dirty="0" err="1">
                <a:solidFill>
                  <a:srgbClr val="000000"/>
                </a:solidFill>
                <a:latin typeface="Lato" panose="020F0502020204030203"/>
              </a:rPr>
              <a:t>E</a:t>
            </a:r>
            <a:r>
              <a:rPr lang="de-AT" sz="3600" i="1" baseline="-25000" dirty="0" err="1">
                <a:solidFill>
                  <a:srgbClr val="000000"/>
                </a:solidFill>
                <a:latin typeface="Lato" panose="020F0502020204030203"/>
              </a:rPr>
              <a:t>Energieträger_NEHG</a:t>
            </a:r>
            <a:endParaRPr lang="de-AT" sz="3600" dirty="0">
              <a:latin typeface="Lato" panose="020F0502020204030203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61215" y="3069537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latin typeface="Lato" panose="020F0502020204030203"/>
              </a:rPr>
              <a:t>=</a:t>
            </a:r>
            <a:r>
              <a:rPr lang="de-DE" sz="2400" dirty="0"/>
              <a:t> </a:t>
            </a: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750061" y="2274838"/>
            <a:ext cx="5393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Lato" panose="020F0502020204030203"/>
              </a:rPr>
              <a:t>(Menge in Verkehr gebrachter Energieträger * jeweiliger THG-Emissionsfaktor) </a:t>
            </a:r>
          </a:p>
          <a:p>
            <a:pPr algn="ctr"/>
            <a:r>
              <a:rPr lang="de-DE" sz="2400" dirty="0">
                <a:latin typeface="Lato" panose="020F0502020204030203"/>
              </a:rPr>
              <a:t>– </a:t>
            </a:r>
          </a:p>
          <a:p>
            <a:pPr algn="ctr"/>
            <a:r>
              <a:rPr lang="de-AT" sz="2400" dirty="0">
                <a:latin typeface="Lato" panose="020F0502020204030203"/>
              </a:rPr>
              <a:t>Abzugsfähige Menge an THG-Emissionen der in Verkehr gebrachten Energieträger                                           (Befreiungen nach §§ 20, 22)</a:t>
            </a:r>
          </a:p>
        </p:txBody>
      </p:sp>
    </p:spTree>
    <p:extLst>
      <p:ext uri="{BB962C8B-B14F-4D97-AF65-F5344CB8AC3E}">
        <p14:creationId xmlns:p14="http://schemas.microsoft.com/office/powerpoint/2010/main" val="257033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Berechnung der Zertifikatsgesamtkosten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4115057" y="14608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*</a:t>
            </a:r>
            <a:endParaRPr lang="de-AT" sz="2400" dirty="0"/>
          </a:p>
        </p:txBody>
      </p:sp>
      <p:sp>
        <p:nvSpPr>
          <p:cNvPr id="6" name="Rechteck 5"/>
          <p:cNvSpPr/>
          <p:nvPr/>
        </p:nvSpPr>
        <p:spPr>
          <a:xfrm>
            <a:off x="408386" y="1269846"/>
            <a:ext cx="3686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600" dirty="0">
                <a:solidFill>
                  <a:srgbClr val="000000"/>
                </a:solidFill>
                <a:latin typeface="Lato" panose="020F0502020204030203"/>
              </a:rPr>
              <a:t>€ = </a:t>
            </a:r>
            <a:r>
              <a:rPr lang="de-AT" sz="3600" dirty="0" err="1">
                <a:solidFill>
                  <a:srgbClr val="000000"/>
                </a:solidFill>
                <a:latin typeface="Lato" panose="020F0502020204030203"/>
              </a:rPr>
              <a:t>E</a:t>
            </a:r>
            <a:r>
              <a:rPr lang="de-AT" sz="3600" i="1" baseline="-25000" dirty="0" err="1">
                <a:solidFill>
                  <a:srgbClr val="000000"/>
                </a:solidFill>
                <a:latin typeface="Lato" panose="020F0502020204030203"/>
              </a:rPr>
              <a:t>Energieträger_NEHG</a:t>
            </a:r>
            <a:endParaRPr lang="de-AT" sz="3600" dirty="0">
              <a:latin typeface="Lato" panose="020F0502020204030203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421178" y="1430053"/>
            <a:ext cx="456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>
                <a:latin typeface="Lato" panose="020F0502020204030203"/>
              </a:rPr>
              <a:t>Ausgabewert des jeweiligen KJ</a:t>
            </a:r>
          </a:p>
        </p:txBody>
      </p:sp>
      <p:graphicFrame>
        <p:nvGraphicFramePr>
          <p:cNvPr id="16" name="Diagramm 15"/>
          <p:cNvGraphicFramePr/>
          <p:nvPr>
            <p:extLst>
              <p:ext uri="{D42A27DB-BD31-4B8C-83A1-F6EECF244321}">
                <p14:modId xmlns:p14="http://schemas.microsoft.com/office/powerpoint/2010/main" val="920290521"/>
              </p:ext>
            </p:extLst>
          </p:nvPr>
        </p:nvGraphicFramePr>
        <p:xfrm>
          <a:off x="2007651" y="2337190"/>
          <a:ext cx="5384800" cy="358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337303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E914266A10D643BF3B881014F240CC" ma:contentTypeVersion="12" ma:contentTypeDescription="Ein neues Dokument erstellen." ma:contentTypeScope="" ma:versionID="1755fed47992d79507c875e250678161">
  <xsd:schema xmlns:xsd="http://www.w3.org/2001/XMLSchema" xmlns:xs="http://www.w3.org/2001/XMLSchema" xmlns:p="http://schemas.microsoft.com/office/2006/metadata/properties" xmlns:ns2="c6924745-e2c0-44bf-a93c-146d72f5a5b9" xmlns:ns3="http://schemas.microsoft.com/sharepoint/v3/fields" targetNamespace="http://schemas.microsoft.com/office/2006/metadata/properties" ma:root="true" ma:fieldsID="ade33c3350bfef099f3a773fb36d43e2" ns2:_="" ns3:_="">
    <xsd:import namespace="c6924745-e2c0-44bf-a93c-146d72f5a5b9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B" minOccurs="0"/>
                <xsd:element ref="ns2:AdvDocId" minOccurs="0"/>
                <xsd:element ref="ns2:AdvDocVersion" minOccurs="0"/>
                <xsd:element ref="ns2:ANr" minOccurs="0"/>
                <xsd:element ref="ns2:AKurz" minOccurs="0"/>
                <xsd:element ref="ns2:Klient1" minOccurs="0"/>
                <xsd:element ref="ns2:Klient1Kurz" minOccurs="0"/>
                <xsd:element ref="ns2:RA" minOccurs="0"/>
                <xsd:element ref="ns2:Causa" minOccurs="0"/>
                <xsd:element ref="ns2:Ablagedatum" minOccurs="0"/>
                <xsd:element ref="ns2:Team" minOccurs="0"/>
                <xsd:element ref="ns3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24745-e2c0-44bf-a93c-146d72f5a5b9" elementFormDefault="qualified">
    <xsd:import namespace="http://schemas.microsoft.com/office/2006/documentManagement/types"/>
    <xsd:import namespace="http://schemas.microsoft.com/office/infopath/2007/PartnerControls"/>
    <xsd:element name="SB" ma:index="8" nillable="true" ma:displayName="SB" ma:description="SB des Dokuments" ma:internalName="SB">
      <xsd:simpleType>
        <xsd:restriction base="dms:Text">
          <xsd:maxLength value="3"/>
        </xsd:restriction>
      </xsd:simpleType>
    </xsd:element>
    <xsd:element name="AdvDocId" ma:index="9" nillable="true" ma:displayName="AdvDocId" ma:decimals="0" ma:description="Dokument ID" ma:internalName="AdvDocId">
      <xsd:simpleType>
        <xsd:restriction base="dms:Number"/>
      </xsd:simpleType>
    </xsd:element>
    <xsd:element name="AdvDocVersion" ma:index="10" nillable="true" ma:displayName="AdvDocVersion" ma:description="Dokument Version" ma:internalName="AdvDocVersion">
      <xsd:simpleType>
        <xsd:restriction base="dms:Text">
          <xsd:maxLength value="20"/>
        </xsd:restriction>
      </xsd:simpleType>
    </xsd:element>
    <xsd:element name="ANr" ma:index="11" nillable="true" ma:displayName="ANr" ma:indexed="true" ma:list="{AC00509D-4AA9-46F6-888A-1D6F976F2C9F}" ma:internalName="ANr" ma:showField="ANr">
      <xsd:simpleType>
        <xsd:restriction base="dms:Lookup"/>
      </xsd:simpleType>
    </xsd:element>
    <xsd:element name="AKurz" ma:index="12" nillable="true" ma:displayName="AKurz" ma:list="{AC00509D-4AA9-46F6-888A-1D6F976F2C9F}" ma:internalName="AKurz" ma:readOnly="true" ma:showField="AKurz" ma:web="527e120c-1a7e-4edd-93f4-5ba4768d27d9">
      <xsd:simpleType>
        <xsd:restriction base="dms:Lookup"/>
      </xsd:simpleType>
    </xsd:element>
    <xsd:element name="Klient1" ma:index="13" nillable="true" ma:displayName="Klient1" ma:list="{AC00509D-4AA9-46F6-888A-1D6F976F2C9F}" ma:internalName="Klient1" ma:readOnly="true" ma:showField="Klient1" ma:web="527e120c-1a7e-4edd-93f4-5ba4768d27d9">
      <xsd:simpleType>
        <xsd:restriction base="dms:Lookup"/>
      </xsd:simpleType>
    </xsd:element>
    <xsd:element name="Klient1Kurz" ma:index="14" nillable="true" ma:displayName="Klient1Kurz" ma:list="{AC00509D-4AA9-46F6-888A-1D6F976F2C9F}" ma:internalName="Klient1Kurz" ma:readOnly="true" ma:showField="Klient1Kurz" ma:web="527e120c-1a7e-4edd-93f4-5ba4768d27d9">
      <xsd:simpleType>
        <xsd:restriction base="dms:Lookup"/>
      </xsd:simpleType>
    </xsd:element>
    <xsd:element name="RA" ma:index="15" nillable="true" ma:displayName="RA" ma:list="{AC00509D-4AA9-46F6-888A-1D6F976F2C9F}" ma:internalName="RA" ma:readOnly="true" ma:showField="RA" ma:web="527e120c-1a7e-4edd-93f4-5ba4768d27d9">
      <xsd:simpleType>
        <xsd:restriction base="dms:Lookup"/>
      </xsd:simpleType>
    </xsd:element>
    <xsd:element name="Causa" ma:index="16" nillable="true" ma:displayName="Causa" ma:list="{AC00509D-4AA9-46F6-888A-1D6F976F2C9F}" ma:internalName="Causa" ma:readOnly="true" ma:showField="Causa" ma:web="527e120c-1a7e-4edd-93f4-5ba4768d27d9">
      <xsd:simpleType>
        <xsd:restriction base="dms:Lookup"/>
      </xsd:simpleType>
    </xsd:element>
    <xsd:element name="Ablagedatum" ma:index="17" nillable="true" ma:displayName="Ablagedatum" ma:list="{AC00509D-4AA9-46F6-888A-1D6F976F2C9F}" ma:internalName="Ablagedatum" ma:readOnly="true" ma:showField="Ablagedatum" ma:web="527e120c-1a7e-4edd-93f4-5ba4768d27d9">
      <xsd:simpleType>
        <xsd:restriction base="dms:Lookup"/>
      </xsd:simpleType>
    </xsd:element>
    <xsd:element name="Team" ma:index="18" nillable="true" ma:displayName="Team" ma:list="{AC00509D-4AA9-46F6-888A-1D6F976F2C9F}" ma:internalName="Team" ma:readOnly="true" ma:showField="Team" ma:web="527e120c-1a7e-4edd-93f4-5ba4768d27d9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9" nillable="true" ma:displayName="Version" ma:internalName="_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vDocId xmlns="c6924745-e2c0-44bf-a93c-146d72f5a5b9">2670410</AdvDocId>
    <_Version xmlns="http://schemas.microsoft.com/sharepoint/v3/fields" xsi:nil="true"/>
    <SB xmlns="c6924745-e2c0-44bf-a93c-146d72f5a5b9">JOH</SB>
    <AdvDocVersion xmlns="c6924745-e2c0-44bf-a93c-146d72f5a5b9">0.1</AdvDocVersion>
    <ANr xmlns="c6924745-e2c0-44bf-a93c-146d72f5a5b9">44118</ANr>
  </documentManagement>
</p:properties>
</file>

<file path=customXml/itemProps1.xml><?xml version="1.0" encoding="utf-8"?>
<ds:datastoreItem xmlns:ds="http://schemas.openxmlformats.org/officeDocument/2006/customXml" ds:itemID="{BC900C3D-BFA9-4B06-A8B6-BF6B006217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48A244-4702-4F0E-9006-1E4FAC86C2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24745-e2c0-44bf-a93c-146d72f5a5b9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7ADE52-FCC9-454D-BBDE-E756676CD58B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6924745-e2c0-44bf-a93c-146d72f5a5b9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715</Words>
  <Application>Microsoft Office PowerPoint</Application>
  <PresentationFormat>Bildschirmpräsentation (4:3)</PresentationFormat>
  <Paragraphs>291</Paragraphs>
  <Slides>23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Futuri Light</vt:lpstr>
      <vt:lpstr>Lato</vt:lpstr>
      <vt:lpstr>Benutzerdefiniertes Design</vt:lpstr>
      <vt:lpstr>Webinar zum Nationalen Emissionszertifikatehandelsgesetz 2022</vt:lpstr>
      <vt:lpstr>Agenda</vt:lpstr>
      <vt:lpstr>Agenda</vt:lpstr>
      <vt:lpstr>Einführung </vt:lpstr>
      <vt:lpstr>Agenda</vt:lpstr>
      <vt:lpstr>Geltungsbereich (I) </vt:lpstr>
      <vt:lpstr>Erfasste Energieträger</vt:lpstr>
      <vt:lpstr>Berechnung der zu bepreisenden Gesamtmenge der CO2-Emissionen</vt:lpstr>
      <vt:lpstr>Berechnung der Zertifikatsgesamtkosten</vt:lpstr>
      <vt:lpstr>Knackpunkte</vt:lpstr>
      <vt:lpstr>Agenda</vt:lpstr>
      <vt:lpstr>Spezialfragen</vt:lpstr>
      <vt:lpstr>Agenda</vt:lpstr>
      <vt:lpstr>Wesentliche Verpflichtungen des Handelsteilnehmers</vt:lpstr>
      <vt:lpstr>Übersicht Verfahren/Fristen für das Rumpfjahr 2022</vt:lpstr>
      <vt:lpstr>Agenda</vt:lpstr>
      <vt:lpstr>Sanktionen  </vt:lpstr>
      <vt:lpstr>Agenda</vt:lpstr>
      <vt:lpstr>System der Befreiungen und Entlastungen </vt:lpstr>
      <vt:lpstr>Befreiungsmaßnahmen </vt:lpstr>
      <vt:lpstr>Entlastungsmaßnahmen</vt:lpstr>
      <vt:lpstr>To-dos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NEHG 2022_Entwurf</dc:title>
  <dc:creator>HNP</dc:creator>
  <cp:lastModifiedBy>HN</cp:lastModifiedBy>
  <cp:revision>503</cp:revision>
  <cp:lastPrinted>2022-05-31T10:23:54Z</cp:lastPrinted>
  <dcterms:created xsi:type="dcterms:W3CDTF">2020-01-15T07:29:56Z</dcterms:created>
  <dcterms:modified xsi:type="dcterms:W3CDTF">2022-06-23T07:05:59Z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0x01010018E914266A10D643BF3B881014F240CC</vt:lpwstr>
  </property>
</Properties>
</file>